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27.xml" ContentType="application/vnd.openxmlformats-officedocument.drawingml.chart+xml"/>
  <Override PartName="/ppt/notesSlides/notesSlide13.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14.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5.xml" ContentType="application/vnd.openxmlformats-officedocument.presentationml.notesSlide+xml"/>
  <Override PartName="/ppt/charts/chart30.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2"/>
  </p:notesMasterIdLst>
  <p:sldIdLst>
    <p:sldId id="257" r:id="rId5"/>
    <p:sldId id="376" r:id="rId6"/>
    <p:sldId id="718" r:id="rId7"/>
    <p:sldId id="332" r:id="rId8"/>
    <p:sldId id="333" r:id="rId9"/>
    <p:sldId id="676" r:id="rId10"/>
    <p:sldId id="639" r:id="rId11"/>
    <p:sldId id="730" r:id="rId12"/>
    <p:sldId id="696" r:id="rId13"/>
    <p:sldId id="690" r:id="rId14"/>
    <p:sldId id="293" r:id="rId15"/>
    <p:sldId id="352" r:id="rId16"/>
    <p:sldId id="375" r:id="rId17"/>
    <p:sldId id="598" r:id="rId18"/>
    <p:sldId id="599" r:id="rId19"/>
    <p:sldId id="357" r:id="rId20"/>
    <p:sldId id="602" r:id="rId21"/>
    <p:sldId id="719" r:id="rId22"/>
    <p:sldId id="720" r:id="rId23"/>
    <p:sldId id="607" r:id="rId24"/>
    <p:sldId id="705" r:id="rId25"/>
    <p:sldId id="709" r:id="rId26"/>
    <p:sldId id="721" r:id="rId27"/>
    <p:sldId id="722" r:id="rId28"/>
    <p:sldId id="723" r:id="rId29"/>
    <p:sldId id="724" r:id="rId30"/>
    <p:sldId id="725" r:id="rId31"/>
    <p:sldId id="707" r:id="rId32"/>
    <p:sldId id="368" r:id="rId33"/>
    <p:sldId id="731" r:id="rId34"/>
    <p:sldId id="265" r:id="rId35"/>
    <p:sldId id="548" r:id="rId36"/>
    <p:sldId id="428" r:id="rId37"/>
    <p:sldId id="728" r:id="rId38"/>
    <p:sldId id="717" r:id="rId39"/>
    <p:sldId id="323" r:id="rId40"/>
    <p:sldId id="693" r:id="rId4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中野 温子" initials="中野" lastIdx="1" clrIdx="0">
    <p:extLst>
      <p:ext uri="{19B8F6BF-5375-455C-9EA6-DF929625EA0E}">
        <p15:presenceInfo xmlns:p15="http://schemas.microsoft.com/office/powerpoint/2012/main" userId="cfc0cf491fc52d4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1E1CC"/>
    <a:srgbClr val="FFBF3F"/>
    <a:srgbClr val="FFE05B"/>
    <a:srgbClr val="FFDA3B"/>
    <a:srgbClr val="FFE781"/>
    <a:srgbClr val="FFE265"/>
    <a:srgbClr val="FFCC66"/>
    <a:srgbClr val="D7EA48"/>
    <a:srgbClr val="FFDC47"/>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85" autoAdjust="0"/>
  </p:normalViewPr>
  <p:slideViewPr>
    <p:cSldViewPr snapToGrid="0">
      <p:cViewPr varScale="1">
        <p:scale>
          <a:sx n="70" d="100"/>
          <a:sy n="70" d="100"/>
        </p:scale>
        <p:origin x="738" y="66"/>
      </p:cViewPr>
      <p:guideLst>
        <p:guide orient="horz" pos="2160"/>
        <p:guide pos="3840"/>
      </p:guideLst>
    </p:cSldViewPr>
  </p:slideViewPr>
  <p:outlineViewPr>
    <p:cViewPr>
      <p:scale>
        <a:sx n="33" d="100"/>
        <a:sy n="33" d="100"/>
      </p:scale>
      <p:origin x="0" y="-6327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chartUserShapes" Target="../drawings/drawing2.xml"/></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869565217391304E-2"/>
          <c:y val="0.1076452806752449"/>
          <c:w val="0.97342995169082125"/>
          <c:h val="0.89235471932475507"/>
        </c:manualLayout>
      </c:layout>
      <c:barChart>
        <c:barDir val="bar"/>
        <c:grouping val="percentStacked"/>
        <c:varyColors val="0"/>
        <c:ser>
          <c:idx val="0"/>
          <c:order val="0"/>
          <c:tx>
            <c:strRef>
              <c:f>Sheet1!$B$1</c:f>
              <c:strCache>
                <c:ptCount val="1"/>
                <c:pt idx="0">
                  <c:v>大麻</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Sheet1!$B$2</c:f>
              <c:numCache>
                <c:formatCode>General</c:formatCode>
                <c:ptCount val="1"/>
                <c:pt idx="0">
                  <c:v>24</c:v>
                </c:pt>
              </c:numCache>
            </c:numRef>
          </c:val>
          <c:extLst>
            <c:ext xmlns:c16="http://schemas.microsoft.com/office/drawing/2014/chart" uri="{C3380CC4-5D6E-409C-BE32-E72D297353CC}">
              <c16:uniqueId val="{00000000-71BE-4CBB-92D7-E4809A6E409A}"/>
            </c:ext>
          </c:extLst>
        </c:ser>
        <c:ser>
          <c:idx val="1"/>
          <c:order val="1"/>
          <c:tx>
            <c:strRef>
              <c:f>Sheet1!$C$1</c:f>
              <c:strCache>
                <c:ptCount val="1"/>
                <c:pt idx="0">
                  <c:v>窃盗</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Sheet1!$C$2</c:f>
              <c:numCache>
                <c:formatCode>General</c:formatCode>
                <c:ptCount val="1"/>
                <c:pt idx="0">
                  <c:v>21</c:v>
                </c:pt>
              </c:numCache>
            </c:numRef>
          </c:val>
          <c:extLst>
            <c:ext xmlns:c16="http://schemas.microsoft.com/office/drawing/2014/chart" uri="{C3380CC4-5D6E-409C-BE32-E72D297353CC}">
              <c16:uniqueId val="{00000001-71BE-4CBB-92D7-E4809A6E409A}"/>
            </c:ext>
          </c:extLst>
        </c:ser>
        <c:ser>
          <c:idx val="2"/>
          <c:order val="2"/>
          <c:tx>
            <c:strRef>
              <c:f>Sheet1!$D$1</c:f>
              <c:strCache>
                <c:ptCount val="1"/>
                <c:pt idx="0">
                  <c:v>傷害</c:v>
                </c:pt>
              </c:strCache>
            </c:strRef>
          </c:tx>
          <c:spPr>
            <a:solidFill>
              <a:schemeClr val="accent4">
                <a:lumMod val="60000"/>
                <a:lumOff val="40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extLst>
                <c:ext xmlns:c16="http://schemas.microsoft.com/office/drawing/2014/chart" uri="{C3380CC4-5D6E-409C-BE32-E72D297353CC}">
                  <c16:uniqueId val="{00000002-71BE-4CBB-92D7-E4809A6E409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Sheet1!$D$2</c:f>
              <c:numCache>
                <c:formatCode>General</c:formatCode>
                <c:ptCount val="1"/>
                <c:pt idx="0">
                  <c:v>16</c:v>
                </c:pt>
              </c:numCache>
            </c:numRef>
          </c:val>
          <c:extLst>
            <c:ext xmlns:c16="http://schemas.microsoft.com/office/drawing/2014/chart" uri="{C3380CC4-5D6E-409C-BE32-E72D297353CC}">
              <c16:uniqueId val="{00000003-71BE-4CBB-92D7-E4809A6E409A}"/>
            </c:ext>
          </c:extLst>
        </c:ser>
        <c:ser>
          <c:idx val="3"/>
          <c:order val="3"/>
          <c:tx>
            <c:strRef>
              <c:f>Sheet1!$E$1</c:f>
              <c:strCache>
                <c:ptCount val="1"/>
                <c:pt idx="0">
                  <c:v>刑法他</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Sheet1!$E$2</c:f>
              <c:numCache>
                <c:formatCode>General</c:formatCode>
                <c:ptCount val="1"/>
                <c:pt idx="0">
                  <c:v>8</c:v>
                </c:pt>
              </c:numCache>
            </c:numRef>
          </c:val>
          <c:extLst>
            <c:ext xmlns:c16="http://schemas.microsoft.com/office/drawing/2014/chart" uri="{C3380CC4-5D6E-409C-BE32-E72D297353CC}">
              <c16:uniqueId val="{00000004-71BE-4CBB-92D7-E4809A6E409A}"/>
            </c:ext>
          </c:extLst>
        </c:ser>
        <c:ser>
          <c:idx val="4"/>
          <c:order val="4"/>
          <c:tx>
            <c:strRef>
              <c:f>Sheet1!$F$1</c:f>
              <c:strCache>
                <c:ptCount val="1"/>
                <c:pt idx="0">
                  <c:v>詐欺</c:v>
                </c:pt>
              </c:strCache>
            </c:strRef>
          </c:tx>
          <c:spPr>
            <a:solidFill>
              <a:srgbClr val="CCE70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Sheet1!$F$2</c:f>
              <c:numCache>
                <c:formatCode>General</c:formatCode>
                <c:ptCount val="1"/>
                <c:pt idx="0">
                  <c:v>6</c:v>
                </c:pt>
              </c:numCache>
            </c:numRef>
          </c:val>
          <c:extLst>
            <c:ext xmlns:c16="http://schemas.microsoft.com/office/drawing/2014/chart" uri="{C3380CC4-5D6E-409C-BE32-E72D297353CC}">
              <c16:uniqueId val="{00000005-71BE-4CBB-92D7-E4809A6E409A}"/>
            </c:ext>
          </c:extLst>
        </c:ser>
        <c:ser>
          <c:idx val="5"/>
          <c:order val="5"/>
          <c:tx>
            <c:strRef>
              <c:f>Sheet1!$G$1</c:f>
              <c:strCache>
                <c:ptCount val="1"/>
                <c:pt idx="0">
                  <c:v>性非行</c:v>
                </c:pt>
              </c:strCache>
            </c:strRef>
          </c:tx>
          <c:spPr>
            <a:solidFill>
              <a:srgbClr val="0EEC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Sheet1!$G$2</c:f>
              <c:numCache>
                <c:formatCode>General</c:formatCode>
                <c:ptCount val="1"/>
                <c:pt idx="0">
                  <c:v>6</c:v>
                </c:pt>
              </c:numCache>
            </c:numRef>
          </c:val>
          <c:extLst>
            <c:ext xmlns:c16="http://schemas.microsoft.com/office/drawing/2014/chart" uri="{C3380CC4-5D6E-409C-BE32-E72D297353CC}">
              <c16:uniqueId val="{00000006-71BE-4CBB-92D7-E4809A6E409A}"/>
            </c:ext>
          </c:extLst>
        </c:ser>
        <c:ser>
          <c:idx val="6"/>
          <c:order val="6"/>
          <c:tx>
            <c:strRef>
              <c:f>Sheet1!$H$1</c:f>
              <c:strCache>
                <c:ptCount val="1"/>
                <c:pt idx="0">
                  <c:v>交通</c:v>
                </c:pt>
              </c:strCache>
            </c:strRef>
          </c:tx>
          <c:spPr>
            <a:solidFill>
              <a:srgbClr val="CCEC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Sheet1!$H$2</c:f>
              <c:numCache>
                <c:formatCode>General</c:formatCode>
                <c:ptCount val="1"/>
                <c:pt idx="0">
                  <c:v>5</c:v>
                </c:pt>
              </c:numCache>
            </c:numRef>
          </c:val>
          <c:extLst>
            <c:ext xmlns:c16="http://schemas.microsoft.com/office/drawing/2014/chart" uri="{C3380CC4-5D6E-409C-BE32-E72D297353CC}">
              <c16:uniqueId val="{00000007-71BE-4CBB-92D7-E4809A6E409A}"/>
            </c:ext>
          </c:extLst>
        </c:ser>
        <c:ser>
          <c:idx val="7"/>
          <c:order val="7"/>
          <c:tx>
            <c:strRef>
              <c:f>Sheet1!$I$1</c:f>
              <c:strCache>
                <c:ptCount val="1"/>
                <c:pt idx="0">
                  <c:v>強盗</c:v>
                </c:pt>
              </c:strCache>
            </c:strRef>
          </c:tx>
          <c:spPr>
            <a:solidFill>
              <a:srgbClr val="99CC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Sheet1!$I$2</c:f>
              <c:numCache>
                <c:formatCode>General</c:formatCode>
                <c:ptCount val="1"/>
                <c:pt idx="0">
                  <c:v>3</c:v>
                </c:pt>
              </c:numCache>
            </c:numRef>
          </c:val>
          <c:extLst>
            <c:ext xmlns:c16="http://schemas.microsoft.com/office/drawing/2014/chart" uri="{C3380CC4-5D6E-409C-BE32-E72D297353CC}">
              <c16:uniqueId val="{00000008-71BE-4CBB-92D7-E4809A6E409A}"/>
            </c:ext>
          </c:extLst>
        </c:ser>
        <c:ser>
          <c:idx val="8"/>
          <c:order val="8"/>
          <c:tx>
            <c:strRef>
              <c:f>Sheet1!$J$1</c:f>
              <c:strCache>
                <c:ptCount val="1"/>
                <c:pt idx="0">
                  <c:v>恐喝</c:v>
                </c:pt>
              </c:strCache>
            </c:strRef>
          </c:tx>
          <c:spPr>
            <a:solidFill>
              <a:srgbClr val="9999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Sheet1!$J$2</c:f>
              <c:numCache>
                <c:formatCode>General</c:formatCode>
                <c:ptCount val="1"/>
                <c:pt idx="0">
                  <c:v>3</c:v>
                </c:pt>
              </c:numCache>
            </c:numRef>
          </c:val>
          <c:extLst>
            <c:ext xmlns:c16="http://schemas.microsoft.com/office/drawing/2014/chart" uri="{C3380CC4-5D6E-409C-BE32-E72D297353CC}">
              <c16:uniqueId val="{00000009-71BE-4CBB-92D7-E4809A6E409A}"/>
            </c:ext>
          </c:extLst>
        </c:ser>
        <c:ser>
          <c:idx val="9"/>
          <c:order val="9"/>
          <c:tx>
            <c:strRef>
              <c:f>Sheet1!$K$1</c:f>
              <c:strCache>
                <c:ptCount val="1"/>
                <c:pt idx="0">
                  <c:v>覚醒剤</c:v>
                </c:pt>
              </c:strCache>
            </c:strRef>
          </c:tx>
          <c:spPr>
            <a:solidFill>
              <a:srgbClr val="FF99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Sheet1!$K$2</c:f>
              <c:numCache>
                <c:formatCode>General</c:formatCode>
                <c:ptCount val="1"/>
                <c:pt idx="0">
                  <c:v>2</c:v>
                </c:pt>
              </c:numCache>
            </c:numRef>
          </c:val>
          <c:extLst>
            <c:ext xmlns:c16="http://schemas.microsoft.com/office/drawing/2014/chart" uri="{C3380CC4-5D6E-409C-BE32-E72D297353CC}">
              <c16:uniqueId val="{0000000A-71BE-4CBB-92D7-E4809A6E409A}"/>
            </c:ext>
          </c:extLst>
        </c:ser>
        <c:ser>
          <c:idx val="10"/>
          <c:order val="10"/>
          <c:tx>
            <c:strRef>
              <c:f>Sheet1!$L$1</c:f>
              <c:strCache>
                <c:ptCount val="1"/>
                <c:pt idx="0">
                  <c:v>その他</c:v>
                </c:pt>
              </c:strCache>
            </c:strRef>
          </c:tx>
          <c:spPr>
            <a:solidFill>
              <a:schemeClr val="accent3">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カテゴリ 1</c:v>
                </c:pt>
              </c:strCache>
            </c:strRef>
          </c:cat>
          <c:val>
            <c:numRef>
              <c:f>Sheet1!$L$2</c:f>
              <c:numCache>
                <c:formatCode>General</c:formatCode>
                <c:ptCount val="1"/>
                <c:pt idx="0">
                  <c:v>6</c:v>
                </c:pt>
              </c:numCache>
            </c:numRef>
          </c:val>
          <c:extLst>
            <c:ext xmlns:c16="http://schemas.microsoft.com/office/drawing/2014/chart" uri="{C3380CC4-5D6E-409C-BE32-E72D297353CC}">
              <c16:uniqueId val="{0000000B-71BE-4CBB-92D7-E4809A6E409A}"/>
            </c:ext>
          </c:extLst>
        </c:ser>
        <c:dLbls>
          <c:dLblPos val="ctr"/>
          <c:showLegendKey val="0"/>
          <c:showVal val="1"/>
          <c:showCatName val="0"/>
          <c:showSerName val="0"/>
          <c:showPercent val="0"/>
          <c:showBubbleSize val="0"/>
        </c:dLbls>
        <c:gapWidth val="150"/>
        <c:overlap val="100"/>
        <c:axId val="458202672"/>
        <c:axId val="458203728"/>
      </c:barChart>
      <c:catAx>
        <c:axId val="458202672"/>
        <c:scaling>
          <c:orientation val="minMax"/>
        </c:scaling>
        <c:delete val="1"/>
        <c:axPos val="l"/>
        <c:numFmt formatCode="General" sourceLinked="1"/>
        <c:majorTickMark val="out"/>
        <c:minorTickMark val="none"/>
        <c:tickLblPos val="nextTo"/>
        <c:crossAx val="458203728"/>
        <c:crosses val="autoZero"/>
        <c:auto val="1"/>
        <c:lblAlgn val="ctr"/>
        <c:lblOffset val="100"/>
        <c:noMultiLvlLbl val="0"/>
      </c:catAx>
      <c:valAx>
        <c:axId val="458203728"/>
        <c:scaling>
          <c:orientation val="minMax"/>
        </c:scaling>
        <c:delete val="1"/>
        <c:axPos val="b"/>
        <c:numFmt formatCode="0%" sourceLinked="1"/>
        <c:majorTickMark val="out"/>
        <c:minorTickMark val="none"/>
        <c:tickLblPos val="nextTo"/>
        <c:crossAx val="45820267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売上高</c:v>
                </c:pt>
              </c:strCache>
            </c:strRef>
          </c:tx>
          <c:spPr>
            <a:ln>
              <a:noFill/>
            </a:ln>
          </c:spPr>
          <c:dPt>
            <c:idx val="0"/>
            <c:bubble3D val="0"/>
            <c:spPr>
              <a:solidFill>
                <a:schemeClr val="accent5">
                  <a:lumMod val="60000"/>
                  <a:lumOff val="40000"/>
                </a:schemeClr>
              </a:solidFill>
              <a:ln w="19050">
                <a:noFill/>
              </a:ln>
              <a:effectLst/>
            </c:spPr>
            <c:extLst>
              <c:ext xmlns:c16="http://schemas.microsoft.com/office/drawing/2014/chart" uri="{C3380CC4-5D6E-409C-BE32-E72D297353CC}">
                <c16:uniqueId val="{00000001-E00B-4E07-8745-87A079C74C2D}"/>
              </c:ext>
            </c:extLst>
          </c:dPt>
          <c:dPt>
            <c:idx val="1"/>
            <c:bubble3D val="0"/>
            <c:spPr>
              <a:solidFill>
                <a:schemeClr val="bg2"/>
              </a:solidFill>
              <a:ln w="19050">
                <a:noFill/>
              </a:ln>
              <a:effectLst/>
            </c:spPr>
            <c:extLst>
              <c:ext xmlns:c16="http://schemas.microsoft.com/office/drawing/2014/chart" uri="{C3380CC4-5D6E-409C-BE32-E72D297353CC}">
                <c16:uniqueId val="{00000003-E00B-4E07-8745-87A079C74C2D}"/>
              </c:ext>
            </c:extLst>
          </c:dPt>
          <c:cat>
            <c:strRef>
              <c:f>Sheet1!$A$2:$A$3</c:f>
              <c:strCache>
                <c:ptCount val="2"/>
                <c:pt idx="0">
                  <c:v>第 1 四半期</c:v>
                </c:pt>
                <c:pt idx="1">
                  <c:v>第 2 四半期</c:v>
                </c:pt>
              </c:strCache>
            </c:strRef>
          </c:cat>
          <c:val>
            <c:numRef>
              <c:f>Sheet1!$B$2:$B$3</c:f>
              <c:numCache>
                <c:formatCode>General</c:formatCode>
                <c:ptCount val="2"/>
                <c:pt idx="0">
                  <c:v>128</c:v>
                </c:pt>
                <c:pt idx="1">
                  <c:v>79</c:v>
                </c:pt>
              </c:numCache>
            </c:numRef>
          </c:val>
          <c:extLst>
            <c:ext xmlns:c16="http://schemas.microsoft.com/office/drawing/2014/chart" uri="{C3380CC4-5D6E-409C-BE32-E72D297353CC}">
              <c16:uniqueId val="{00000004-E00B-4E07-8745-87A079C74C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売上高</c:v>
                </c:pt>
              </c:strCache>
            </c:strRef>
          </c:tx>
          <c:spPr>
            <a:ln>
              <a:noFill/>
            </a:ln>
          </c:spPr>
          <c:dPt>
            <c:idx val="0"/>
            <c:bubble3D val="0"/>
            <c:spPr>
              <a:solidFill>
                <a:schemeClr val="accent5">
                  <a:lumMod val="60000"/>
                  <a:lumOff val="40000"/>
                </a:schemeClr>
              </a:solidFill>
              <a:ln w="19050">
                <a:noFill/>
              </a:ln>
              <a:effectLst/>
            </c:spPr>
            <c:extLst>
              <c:ext xmlns:c16="http://schemas.microsoft.com/office/drawing/2014/chart" uri="{C3380CC4-5D6E-409C-BE32-E72D297353CC}">
                <c16:uniqueId val="{00000001-16D0-4FE6-99C2-5797A769C2F1}"/>
              </c:ext>
            </c:extLst>
          </c:dPt>
          <c:dPt>
            <c:idx val="1"/>
            <c:bubble3D val="0"/>
            <c:spPr>
              <a:solidFill>
                <a:schemeClr val="bg2"/>
              </a:solidFill>
              <a:ln w="19050">
                <a:noFill/>
              </a:ln>
              <a:effectLst/>
            </c:spPr>
            <c:extLst>
              <c:ext xmlns:c16="http://schemas.microsoft.com/office/drawing/2014/chart" uri="{C3380CC4-5D6E-409C-BE32-E72D297353CC}">
                <c16:uniqueId val="{00000003-16D0-4FE6-99C2-5797A769C2F1}"/>
              </c:ext>
            </c:extLst>
          </c:dPt>
          <c:cat>
            <c:strRef>
              <c:f>Sheet1!$A$2:$A$3</c:f>
              <c:strCache>
                <c:ptCount val="2"/>
                <c:pt idx="0">
                  <c:v>第 1 四半期</c:v>
                </c:pt>
                <c:pt idx="1">
                  <c:v>第 2 四半期</c:v>
                </c:pt>
              </c:strCache>
            </c:strRef>
          </c:cat>
          <c:val>
            <c:numRef>
              <c:f>Sheet1!$B$2:$B$3</c:f>
              <c:numCache>
                <c:formatCode>General</c:formatCode>
                <c:ptCount val="2"/>
                <c:pt idx="0">
                  <c:v>56</c:v>
                </c:pt>
                <c:pt idx="1">
                  <c:v>151</c:v>
                </c:pt>
              </c:numCache>
            </c:numRef>
          </c:val>
          <c:extLst>
            <c:ext xmlns:c16="http://schemas.microsoft.com/office/drawing/2014/chart" uri="{C3380CC4-5D6E-409C-BE32-E72D297353CC}">
              <c16:uniqueId val="{00000004-16D0-4FE6-99C2-5797A769C2F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010661468626043"/>
          <c:y val="0"/>
          <c:w val="0.26503407070570445"/>
          <c:h val="0.76218706192073526"/>
        </c:manualLayout>
      </c:layout>
      <c:pieChart>
        <c:varyColors val="1"/>
        <c:ser>
          <c:idx val="0"/>
          <c:order val="0"/>
          <c:tx>
            <c:strRef>
              <c:f>Sheet1!$B$1</c:f>
              <c:strCache>
                <c:ptCount val="1"/>
                <c:pt idx="0">
                  <c:v>売上高</c:v>
                </c:pt>
              </c:strCache>
            </c:strRef>
          </c:tx>
          <c:spPr>
            <a:ln>
              <a:noFill/>
            </a:ln>
          </c:spPr>
          <c:dPt>
            <c:idx val="0"/>
            <c:bubble3D val="0"/>
            <c:spPr>
              <a:solidFill>
                <a:schemeClr val="accent5">
                  <a:lumMod val="60000"/>
                  <a:lumOff val="40000"/>
                </a:schemeClr>
              </a:solidFill>
              <a:ln w="19050">
                <a:noFill/>
              </a:ln>
              <a:effectLst/>
            </c:spPr>
            <c:extLst>
              <c:ext xmlns:c16="http://schemas.microsoft.com/office/drawing/2014/chart" uri="{C3380CC4-5D6E-409C-BE32-E72D297353CC}">
                <c16:uniqueId val="{00000001-61AC-4476-8B0D-37DAF315AC07}"/>
              </c:ext>
            </c:extLst>
          </c:dPt>
          <c:dPt>
            <c:idx val="1"/>
            <c:bubble3D val="0"/>
            <c:spPr>
              <a:solidFill>
                <a:schemeClr val="bg2"/>
              </a:solidFill>
              <a:ln w="19050">
                <a:noFill/>
              </a:ln>
              <a:effectLst/>
            </c:spPr>
            <c:extLst>
              <c:ext xmlns:c16="http://schemas.microsoft.com/office/drawing/2014/chart" uri="{C3380CC4-5D6E-409C-BE32-E72D297353CC}">
                <c16:uniqueId val="{00000003-61AC-4476-8B0D-37DAF315AC07}"/>
              </c:ext>
            </c:extLst>
          </c:dPt>
          <c:cat>
            <c:strRef>
              <c:f>Sheet1!$A$2:$A$3</c:f>
              <c:strCache>
                <c:ptCount val="2"/>
                <c:pt idx="0">
                  <c:v>第 1 四半期</c:v>
                </c:pt>
                <c:pt idx="1">
                  <c:v>第 2 四半期</c:v>
                </c:pt>
              </c:strCache>
            </c:strRef>
          </c:cat>
          <c:val>
            <c:numRef>
              <c:f>Sheet1!$B$2:$B$3</c:f>
              <c:numCache>
                <c:formatCode>General</c:formatCode>
                <c:ptCount val="2"/>
                <c:pt idx="0">
                  <c:v>167</c:v>
                </c:pt>
                <c:pt idx="1">
                  <c:v>40</c:v>
                </c:pt>
              </c:numCache>
            </c:numRef>
          </c:val>
          <c:extLst>
            <c:ext xmlns:c16="http://schemas.microsoft.com/office/drawing/2014/chart" uri="{C3380CC4-5D6E-409C-BE32-E72D297353CC}">
              <c16:uniqueId val="{00000004-61AC-4476-8B0D-37DAF315AC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500062893844954"/>
          <c:y val="0.21619358007205886"/>
          <c:w val="0.26503407070570445"/>
          <c:h val="0.76218706192073526"/>
        </c:manualLayout>
      </c:layout>
      <c:pieChart>
        <c:varyColors val="1"/>
        <c:ser>
          <c:idx val="0"/>
          <c:order val="0"/>
          <c:tx>
            <c:strRef>
              <c:f>Sheet1!$B$1</c:f>
              <c:strCache>
                <c:ptCount val="1"/>
                <c:pt idx="0">
                  <c:v>売上高</c:v>
                </c:pt>
              </c:strCache>
            </c:strRef>
          </c:tx>
          <c:spPr>
            <a:ln>
              <a:noFill/>
            </a:ln>
          </c:spPr>
          <c:dPt>
            <c:idx val="0"/>
            <c:bubble3D val="0"/>
            <c:spPr>
              <a:solidFill>
                <a:schemeClr val="accent5">
                  <a:lumMod val="60000"/>
                  <a:lumOff val="40000"/>
                </a:schemeClr>
              </a:solidFill>
              <a:ln w="19050">
                <a:noFill/>
              </a:ln>
              <a:effectLst/>
            </c:spPr>
            <c:extLst>
              <c:ext xmlns:c16="http://schemas.microsoft.com/office/drawing/2014/chart" uri="{C3380CC4-5D6E-409C-BE32-E72D297353CC}">
                <c16:uniqueId val="{00000001-EC0C-4027-9DE5-EDA158EAB8FA}"/>
              </c:ext>
            </c:extLst>
          </c:dPt>
          <c:dPt>
            <c:idx val="1"/>
            <c:bubble3D val="0"/>
            <c:spPr>
              <a:solidFill>
                <a:schemeClr val="bg2"/>
              </a:solidFill>
              <a:ln w="19050">
                <a:noFill/>
              </a:ln>
              <a:effectLst/>
            </c:spPr>
            <c:extLst>
              <c:ext xmlns:c16="http://schemas.microsoft.com/office/drawing/2014/chart" uri="{C3380CC4-5D6E-409C-BE32-E72D297353CC}">
                <c16:uniqueId val="{00000003-EC0C-4027-9DE5-EDA158EAB8FA}"/>
              </c:ext>
            </c:extLst>
          </c:dPt>
          <c:cat>
            <c:strRef>
              <c:f>Sheet1!$A$2:$A$3</c:f>
              <c:strCache>
                <c:ptCount val="2"/>
                <c:pt idx="0">
                  <c:v>第 1 四半期</c:v>
                </c:pt>
                <c:pt idx="1">
                  <c:v>第 2 四半期</c:v>
                </c:pt>
              </c:strCache>
            </c:strRef>
          </c:cat>
          <c:val>
            <c:numRef>
              <c:f>Sheet1!$B$2:$B$3</c:f>
              <c:numCache>
                <c:formatCode>General</c:formatCode>
                <c:ptCount val="2"/>
                <c:pt idx="0">
                  <c:v>133</c:v>
                </c:pt>
                <c:pt idx="1">
                  <c:v>74</c:v>
                </c:pt>
              </c:numCache>
            </c:numRef>
          </c:val>
          <c:extLst>
            <c:ext xmlns:c16="http://schemas.microsoft.com/office/drawing/2014/chart" uri="{C3380CC4-5D6E-409C-BE32-E72D297353CC}">
              <c16:uniqueId val="{00000004-EC0C-4027-9DE5-EDA158EAB8F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大麻</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B1D6-472D-9487-6C23F9311BE3}"/>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B1D6-472D-9487-6C23F9311BE3}"/>
              </c:ext>
            </c:extLst>
          </c:dPt>
          <c:cat>
            <c:strRef>
              <c:f>Sheet1!$A$2:$A$3</c:f>
              <c:strCache>
                <c:ptCount val="2"/>
                <c:pt idx="0">
                  <c:v>使用</c:v>
                </c:pt>
                <c:pt idx="1">
                  <c:v>なし</c:v>
                </c:pt>
              </c:strCache>
            </c:strRef>
          </c:cat>
          <c:val>
            <c:numRef>
              <c:f>Sheet1!$B$2:$B$3</c:f>
              <c:numCache>
                <c:formatCode>General</c:formatCode>
                <c:ptCount val="2"/>
                <c:pt idx="0">
                  <c:v>160</c:v>
                </c:pt>
                <c:pt idx="1">
                  <c:v>47</c:v>
                </c:pt>
              </c:numCache>
            </c:numRef>
          </c:val>
          <c:extLst>
            <c:ext xmlns:c16="http://schemas.microsoft.com/office/drawing/2014/chart" uri="{C3380CC4-5D6E-409C-BE32-E72D297353CC}">
              <c16:uniqueId val="{00000004-B1D6-472D-9487-6C23F9311BE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処方薬</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CB8A-49BD-842A-3BF3E76AE1AF}"/>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CB8A-49BD-842A-3BF3E76AE1AF}"/>
              </c:ext>
            </c:extLst>
          </c:dPt>
          <c:cat>
            <c:strRef>
              <c:f>Sheet1!$A$2:$A$3</c:f>
              <c:strCache>
                <c:ptCount val="2"/>
                <c:pt idx="0">
                  <c:v>第 1 四半期</c:v>
                </c:pt>
                <c:pt idx="1">
                  <c:v>第 2 四半期</c:v>
                </c:pt>
              </c:strCache>
            </c:strRef>
          </c:cat>
          <c:val>
            <c:numRef>
              <c:f>Sheet1!$B$2:$B$3</c:f>
              <c:numCache>
                <c:formatCode>General</c:formatCode>
                <c:ptCount val="2"/>
                <c:pt idx="0">
                  <c:v>84</c:v>
                </c:pt>
                <c:pt idx="1">
                  <c:v>123</c:v>
                </c:pt>
              </c:numCache>
            </c:numRef>
          </c:val>
          <c:extLst>
            <c:ext xmlns:c16="http://schemas.microsoft.com/office/drawing/2014/chart" uri="{C3380CC4-5D6E-409C-BE32-E72D297353CC}">
              <c16:uniqueId val="{00000004-CB8A-49BD-842A-3BF3E76AE1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ltLang="ja-JP" sz="2800" dirty="0">
                <a:solidFill>
                  <a:schemeClr val="tx1"/>
                </a:solidFill>
              </a:rPr>
              <a:t>LSD</a:t>
            </a:r>
            <a:endParaRPr lang="ja-JP" altLang="en-US" sz="2800"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ltLang="en-US"/>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D6C1-46F6-9E53-896F2DB0A724}"/>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D6C1-46F6-9E53-896F2DB0A724}"/>
              </c:ext>
            </c:extLst>
          </c:dPt>
          <c:cat>
            <c:strRef>
              <c:f>Sheet1!$A$2:$A$3</c:f>
              <c:strCache>
                <c:ptCount val="2"/>
                <c:pt idx="0">
                  <c:v>第 1 四半期</c:v>
                </c:pt>
                <c:pt idx="1">
                  <c:v>第 2 四半期</c:v>
                </c:pt>
              </c:strCache>
            </c:strRef>
          </c:cat>
          <c:val>
            <c:numRef>
              <c:f>Sheet1!$B$2:$B$3</c:f>
              <c:numCache>
                <c:formatCode>General</c:formatCode>
                <c:ptCount val="2"/>
                <c:pt idx="0">
                  <c:v>96</c:v>
                </c:pt>
                <c:pt idx="1">
                  <c:v>111</c:v>
                </c:pt>
              </c:numCache>
            </c:numRef>
          </c:val>
          <c:extLst>
            <c:ext xmlns:c16="http://schemas.microsoft.com/office/drawing/2014/chart" uri="{C3380CC4-5D6E-409C-BE32-E72D297353CC}">
              <c16:uniqueId val="{00000004-D6C1-46F6-9E53-896F2DB0A72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ltLang="ja-JP" sz="2600" dirty="0">
                <a:solidFill>
                  <a:schemeClr val="tx1"/>
                </a:solidFill>
              </a:rPr>
              <a:t>MDMA</a:t>
            </a:r>
            <a:endParaRPr lang="ja-JP" altLang="en-US" sz="2600"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ltLang="en-US"/>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A7DD-4E17-B84C-3C619AB75840}"/>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A7DD-4E17-B84C-3C619AB75840}"/>
              </c:ext>
            </c:extLst>
          </c:dPt>
          <c:cat>
            <c:strRef>
              <c:f>Sheet1!$A$2:$A$3</c:f>
              <c:strCache>
                <c:ptCount val="2"/>
                <c:pt idx="0">
                  <c:v>第 1 四半期</c:v>
                </c:pt>
                <c:pt idx="1">
                  <c:v>第 2 四半期</c:v>
                </c:pt>
              </c:strCache>
            </c:strRef>
          </c:cat>
          <c:val>
            <c:numRef>
              <c:f>Sheet1!$B$2:$B$3</c:f>
              <c:numCache>
                <c:formatCode>General</c:formatCode>
                <c:ptCount val="2"/>
                <c:pt idx="0">
                  <c:v>90</c:v>
                </c:pt>
                <c:pt idx="1">
                  <c:v>117</c:v>
                </c:pt>
              </c:numCache>
            </c:numRef>
          </c:val>
          <c:extLst>
            <c:ext xmlns:c16="http://schemas.microsoft.com/office/drawing/2014/chart" uri="{C3380CC4-5D6E-409C-BE32-E72D297353CC}">
              <c16:uniqueId val="{00000004-A7DD-4E17-B84C-3C619AB7584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身体的虐待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心理的虐待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性的虐待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コカイン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0377-4820-AB26-331C959F673E}"/>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0377-4820-AB26-331C959F673E}"/>
              </c:ext>
            </c:extLst>
          </c:dPt>
          <c:cat>
            <c:strRef>
              <c:f>Sheet1!$A$2:$A$3</c:f>
              <c:strCache>
                <c:ptCount val="2"/>
                <c:pt idx="0">
                  <c:v>第 1 四半期</c:v>
                </c:pt>
                <c:pt idx="1">
                  <c:v>第 2 四半期</c:v>
                </c:pt>
              </c:strCache>
            </c:strRef>
          </c:cat>
          <c:val>
            <c:numRef>
              <c:f>Sheet1!$B$2:$B$3</c:f>
              <c:numCache>
                <c:formatCode>General</c:formatCode>
                <c:ptCount val="2"/>
                <c:pt idx="0">
                  <c:v>78</c:v>
                </c:pt>
                <c:pt idx="1">
                  <c:v>129</c:v>
                </c:pt>
              </c:numCache>
            </c:numRef>
          </c:val>
          <c:extLst>
            <c:ext xmlns:c16="http://schemas.microsoft.com/office/drawing/2014/chart" uri="{C3380CC4-5D6E-409C-BE32-E72D297353CC}">
              <c16:uniqueId val="{00000004-0377-4820-AB26-331C959F673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危険ドラッグ</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列1</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2F31-41C0-9EB2-646849495672}"/>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2F31-41C0-9EB2-646849495672}"/>
              </c:ext>
            </c:extLst>
          </c:dPt>
          <c:cat>
            <c:strRef>
              <c:f>Sheet1!$A$2:$A$3</c:f>
              <c:strCache>
                <c:ptCount val="2"/>
                <c:pt idx="0">
                  <c:v>第 1 四半期</c:v>
                </c:pt>
                <c:pt idx="1">
                  <c:v>第 2 四半期</c:v>
                </c:pt>
              </c:strCache>
            </c:strRef>
          </c:cat>
          <c:val>
            <c:numRef>
              <c:f>Sheet1!$B$2:$B$3</c:f>
              <c:numCache>
                <c:formatCode>General</c:formatCode>
                <c:ptCount val="2"/>
                <c:pt idx="0">
                  <c:v>17</c:v>
                </c:pt>
                <c:pt idx="1">
                  <c:v>190</c:v>
                </c:pt>
              </c:numCache>
            </c:numRef>
          </c:val>
          <c:extLst>
            <c:ext xmlns:c16="http://schemas.microsoft.com/office/drawing/2014/chart" uri="{C3380CC4-5D6E-409C-BE32-E72D297353CC}">
              <c16:uniqueId val="{00000004-2F31-41C0-9EB2-64684949567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ガス</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5B48-40E7-8100-502AB0FB67B3}"/>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5B48-40E7-8100-502AB0FB67B3}"/>
              </c:ext>
            </c:extLst>
          </c:dPt>
          <c:cat>
            <c:strRef>
              <c:f>Sheet1!$A$2:$A$3</c:f>
              <c:strCache>
                <c:ptCount val="2"/>
                <c:pt idx="0">
                  <c:v>第 1 四半期</c:v>
                </c:pt>
                <c:pt idx="1">
                  <c:v>第 2 四半期</c:v>
                </c:pt>
              </c:strCache>
            </c:strRef>
          </c:cat>
          <c:val>
            <c:numRef>
              <c:f>Sheet1!$B$2:$B$3</c:f>
              <c:numCache>
                <c:formatCode>General</c:formatCode>
                <c:ptCount val="2"/>
                <c:pt idx="0">
                  <c:v>51</c:v>
                </c:pt>
                <c:pt idx="1">
                  <c:v>156</c:v>
                </c:pt>
              </c:numCache>
            </c:numRef>
          </c:val>
          <c:extLst>
            <c:ext xmlns:c16="http://schemas.microsoft.com/office/drawing/2014/chart" uri="{C3380CC4-5D6E-409C-BE32-E72D297353CC}">
              <c16:uniqueId val="{00000004-5B48-40E7-8100-502AB0FB67B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シンナー</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explosion val="2"/>
          <c:dPt>
            <c:idx val="0"/>
            <c:bubble3D val="0"/>
            <c:spPr>
              <a:solidFill>
                <a:schemeClr val="accent1">
                  <a:lumMod val="75000"/>
                </a:schemeClr>
              </a:solidFill>
              <a:ln w="19050">
                <a:noFill/>
              </a:ln>
              <a:effectLst/>
            </c:spPr>
            <c:extLst>
              <c:ext xmlns:c16="http://schemas.microsoft.com/office/drawing/2014/chart" uri="{C3380CC4-5D6E-409C-BE32-E72D297353CC}">
                <c16:uniqueId val="{00000001-ED3A-48C7-AFC5-FD50D0AB2BA4}"/>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ED3A-48C7-AFC5-FD50D0AB2BA4}"/>
              </c:ext>
            </c:extLst>
          </c:dPt>
          <c:cat>
            <c:strRef>
              <c:f>Sheet1!$A$2:$A$3</c:f>
              <c:strCache>
                <c:ptCount val="2"/>
                <c:pt idx="0">
                  <c:v>第 1 四半期</c:v>
                </c:pt>
                <c:pt idx="1">
                  <c:v>第 2 四半期</c:v>
                </c:pt>
              </c:strCache>
            </c:strRef>
          </c:cat>
          <c:val>
            <c:numRef>
              <c:f>Sheet1!$B$2:$B$3</c:f>
              <c:numCache>
                <c:formatCode>General</c:formatCode>
                <c:ptCount val="2"/>
                <c:pt idx="0">
                  <c:v>25</c:v>
                </c:pt>
                <c:pt idx="1">
                  <c:v>182</c:v>
                </c:pt>
              </c:numCache>
            </c:numRef>
          </c:val>
          <c:extLst>
            <c:ext xmlns:c16="http://schemas.microsoft.com/office/drawing/2014/chart" uri="{C3380CC4-5D6E-409C-BE32-E72D297353CC}">
              <c16:uniqueId val="{00000004-ED3A-48C7-AFC5-FD50D0AB2BA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その他</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explosion val="1"/>
          <c:dPt>
            <c:idx val="0"/>
            <c:bubble3D val="0"/>
            <c:spPr>
              <a:solidFill>
                <a:schemeClr val="accent1">
                  <a:lumMod val="75000"/>
                </a:schemeClr>
              </a:solidFill>
              <a:ln w="19050">
                <a:noFill/>
              </a:ln>
              <a:effectLst/>
            </c:spPr>
            <c:extLst>
              <c:ext xmlns:c16="http://schemas.microsoft.com/office/drawing/2014/chart" uri="{C3380CC4-5D6E-409C-BE32-E72D297353CC}">
                <c16:uniqueId val="{00000001-78E6-40F9-B06F-420846355AA6}"/>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78E6-40F9-B06F-420846355AA6}"/>
              </c:ext>
            </c:extLst>
          </c:dPt>
          <c:cat>
            <c:strRef>
              <c:f>Sheet1!$A$2:$A$3</c:f>
              <c:strCache>
                <c:ptCount val="2"/>
                <c:pt idx="0">
                  <c:v>第 1 四半期</c:v>
                </c:pt>
                <c:pt idx="1">
                  <c:v>第 2 四半期</c:v>
                </c:pt>
              </c:strCache>
            </c:strRef>
          </c:cat>
          <c:val>
            <c:numRef>
              <c:f>Sheet1!$B$2:$B$3</c:f>
              <c:numCache>
                <c:formatCode>General</c:formatCode>
                <c:ptCount val="2"/>
                <c:pt idx="0">
                  <c:v>74</c:v>
                </c:pt>
                <c:pt idx="1">
                  <c:v>133</c:v>
                </c:pt>
              </c:numCache>
            </c:numRef>
          </c:val>
          <c:extLst>
            <c:ext xmlns:c16="http://schemas.microsoft.com/office/drawing/2014/chart" uri="{C3380CC4-5D6E-409C-BE32-E72D297353CC}">
              <c16:uniqueId val="{00000004-78E6-40F9-B06F-420846355AA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大麻</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E8E2-4BCF-BB01-3E18FA1D7E3E}"/>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E8E2-4BCF-BB01-3E18FA1D7E3E}"/>
              </c:ext>
            </c:extLst>
          </c:dPt>
          <c:cat>
            <c:strRef>
              <c:f>Sheet1!$A$2:$A$3</c:f>
              <c:strCache>
                <c:ptCount val="2"/>
                <c:pt idx="0">
                  <c:v>使用</c:v>
                </c:pt>
                <c:pt idx="1">
                  <c:v>なし</c:v>
                </c:pt>
              </c:strCache>
            </c:strRef>
          </c:cat>
          <c:val>
            <c:numRef>
              <c:f>Sheet1!$B$2:$B$3</c:f>
              <c:numCache>
                <c:formatCode>General</c:formatCode>
                <c:ptCount val="2"/>
                <c:pt idx="0">
                  <c:v>45</c:v>
                </c:pt>
                <c:pt idx="1">
                  <c:v>121</c:v>
                </c:pt>
              </c:numCache>
            </c:numRef>
          </c:val>
          <c:extLst>
            <c:ext xmlns:c16="http://schemas.microsoft.com/office/drawing/2014/chart" uri="{C3380CC4-5D6E-409C-BE32-E72D297353CC}">
              <c16:uniqueId val="{00000004-E8E2-4BCF-BB01-3E18FA1D7E3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被虐待歴あり</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3-DD66-4819-90DA-0A5E51B1AB59}"/>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2-DD66-4819-90DA-0A5E51B1AB59}"/>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5-FC17-4CCA-B5E1-6848DF5871D2}"/>
              </c:ext>
            </c:extLst>
          </c:dPt>
          <c:dPt>
            <c:idx val="3"/>
            <c:bubble3D val="0"/>
            <c:spPr>
              <a:solidFill>
                <a:schemeClr val="bg1">
                  <a:lumMod val="85000"/>
                </a:schemeClr>
              </a:solidFill>
              <a:ln w="19050">
                <a:noFill/>
              </a:ln>
              <a:effectLst/>
            </c:spPr>
            <c:extLst>
              <c:ext xmlns:c16="http://schemas.microsoft.com/office/drawing/2014/chart" uri="{C3380CC4-5D6E-409C-BE32-E72D297353CC}">
                <c16:uniqueId val="{00000007-FC17-4CCA-B5E1-6848DF5871D2}"/>
              </c:ext>
            </c:extLst>
          </c:dPt>
          <c:cat>
            <c:strRef>
              <c:f>Sheet1!$A$2:$A$5</c:f>
              <c:strCache>
                <c:ptCount val="2"/>
                <c:pt idx="0">
                  <c:v>第 1 四半期</c:v>
                </c:pt>
                <c:pt idx="1">
                  <c:v>第 2 四半期</c:v>
                </c:pt>
              </c:strCache>
            </c:strRef>
          </c:cat>
          <c:val>
            <c:numRef>
              <c:f>Sheet1!$B$2:$B$5</c:f>
              <c:numCache>
                <c:formatCode>General</c:formatCode>
                <c:ptCount val="4"/>
                <c:pt idx="0">
                  <c:v>133</c:v>
                </c:pt>
                <c:pt idx="1">
                  <c:v>74</c:v>
                </c:pt>
              </c:numCache>
            </c:numRef>
          </c:val>
          <c:extLst>
            <c:ext xmlns:c16="http://schemas.microsoft.com/office/drawing/2014/chart" uri="{C3380CC4-5D6E-409C-BE32-E72D297353CC}">
              <c16:uniqueId val="{00000000-DD66-4819-90DA-0A5E51B1AB5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身体的虐待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544F-418E-ACDA-5FB0AF218585}"/>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2-89A0-484F-89DE-D1E39B6AF6F5}"/>
              </c:ext>
            </c:extLst>
          </c:dPt>
          <c:cat>
            <c:strRef>
              <c:f>Sheet1!$A$2:$A$3</c:f>
              <c:strCache>
                <c:ptCount val="2"/>
                <c:pt idx="0">
                  <c:v>第 1 四半期</c:v>
                </c:pt>
                <c:pt idx="1">
                  <c:v>第 2 四半期</c:v>
                </c:pt>
              </c:strCache>
            </c:strRef>
          </c:cat>
          <c:val>
            <c:numRef>
              <c:f>Sheet1!$B$2:$B$3</c:f>
              <c:numCache>
                <c:formatCode>General</c:formatCode>
                <c:ptCount val="2"/>
                <c:pt idx="0">
                  <c:v>108</c:v>
                </c:pt>
                <c:pt idx="1">
                  <c:v>99</c:v>
                </c:pt>
              </c:numCache>
            </c:numRef>
          </c:val>
          <c:extLst>
            <c:ext xmlns:c16="http://schemas.microsoft.com/office/drawing/2014/chart" uri="{C3380CC4-5D6E-409C-BE32-E72D297353CC}">
              <c16:uniqueId val="{00000000-89A0-484F-89DE-D1E39B6AF6F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身体的虐待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心理的虐待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心理的虐待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58F3-4708-933C-22AD539C8FF8}"/>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58F3-4708-933C-22AD539C8FF8}"/>
              </c:ext>
            </c:extLst>
          </c:dPt>
          <c:cat>
            <c:strRef>
              <c:f>Sheet1!$A$2:$A$3</c:f>
              <c:strCache>
                <c:ptCount val="2"/>
                <c:pt idx="0">
                  <c:v>第 1 四半期</c:v>
                </c:pt>
                <c:pt idx="1">
                  <c:v>第 2 四半期</c:v>
                </c:pt>
              </c:strCache>
            </c:strRef>
          </c:cat>
          <c:val>
            <c:numRef>
              <c:f>Sheet1!$B$2:$B$3</c:f>
              <c:numCache>
                <c:formatCode>General</c:formatCode>
                <c:ptCount val="2"/>
                <c:pt idx="0">
                  <c:v>113</c:v>
                </c:pt>
                <c:pt idx="1">
                  <c:v>94</c:v>
                </c:pt>
              </c:numCache>
            </c:numRef>
          </c:val>
          <c:extLst>
            <c:ext xmlns:c16="http://schemas.microsoft.com/office/drawing/2014/chart" uri="{C3380CC4-5D6E-409C-BE32-E72D297353CC}">
              <c16:uniqueId val="{00000004-58F3-4708-933C-22AD539C8FF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ネグレクト</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04E9-40A4-881B-3E83AC5CBC34}"/>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04E9-40A4-881B-3E83AC5CBC34}"/>
              </c:ext>
            </c:extLst>
          </c:dPt>
          <c:cat>
            <c:strRef>
              <c:f>Sheet1!$A$2:$A$3</c:f>
              <c:strCache>
                <c:ptCount val="2"/>
                <c:pt idx="0">
                  <c:v>第 1 四半期</c:v>
                </c:pt>
                <c:pt idx="1">
                  <c:v>第 2 四半期</c:v>
                </c:pt>
              </c:strCache>
            </c:strRef>
          </c:cat>
          <c:val>
            <c:numRef>
              <c:f>Sheet1!$B$2:$B$3</c:f>
              <c:numCache>
                <c:formatCode>General</c:formatCode>
                <c:ptCount val="2"/>
                <c:pt idx="0">
                  <c:v>44</c:v>
                </c:pt>
                <c:pt idx="1">
                  <c:v>163</c:v>
                </c:pt>
              </c:numCache>
            </c:numRef>
          </c:val>
          <c:extLst>
            <c:ext xmlns:c16="http://schemas.microsoft.com/office/drawing/2014/chart" uri="{C3380CC4-5D6E-409C-BE32-E72D297353CC}">
              <c16:uniqueId val="{00000004-04E9-40A4-881B-3E83AC5CBC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2400" dirty="0">
                <a:solidFill>
                  <a:schemeClr val="tx1"/>
                </a:solidFill>
              </a:rPr>
              <a:t>性的虐待</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売上高</c:v>
                </c:pt>
              </c:strCache>
            </c:strRef>
          </c:tx>
          <c:spPr>
            <a:solidFill>
              <a:schemeClr val="accent1">
                <a:lumMod val="7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8AF6-481B-A497-43035BC59DB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8AF6-481B-A497-43035BC59DBA}"/>
              </c:ext>
            </c:extLst>
          </c:dPt>
          <c:cat>
            <c:strRef>
              <c:f>Sheet1!$A$2:$A$3</c:f>
              <c:strCache>
                <c:ptCount val="2"/>
                <c:pt idx="0">
                  <c:v>第 1 四半期</c:v>
                </c:pt>
                <c:pt idx="1">
                  <c:v>第 2 四半期</c:v>
                </c:pt>
              </c:strCache>
            </c:strRef>
          </c:cat>
          <c:val>
            <c:numRef>
              <c:f>Sheet1!$B$2:$B$3</c:f>
              <c:numCache>
                <c:formatCode>General</c:formatCode>
                <c:ptCount val="2"/>
                <c:pt idx="0">
                  <c:v>2</c:v>
                </c:pt>
                <c:pt idx="1">
                  <c:v>154</c:v>
                </c:pt>
              </c:numCache>
            </c:numRef>
          </c:val>
          <c:extLst>
            <c:ext xmlns:c16="http://schemas.microsoft.com/office/drawing/2014/chart" uri="{C3380CC4-5D6E-409C-BE32-E72D297353CC}">
              <c16:uniqueId val="{00000004-8AF6-481B-A497-43035BC59DB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02230605486287"/>
          <c:y val="0"/>
          <c:w val="0.67069531264782811"/>
          <c:h val="0.91055341106886223"/>
        </c:manualLayout>
      </c:layout>
      <c:barChart>
        <c:barDir val="bar"/>
        <c:grouping val="clustered"/>
        <c:varyColors val="0"/>
        <c:ser>
          <c:idx val="0"/>
          <c:order val="0"/>
          <c:tx>
            <c:strRef>
              <c:f>Sheet1!$B$1</c:f>
              <c:strCache>
                <c:ptCount val="1"/>
                <c:pt idx="0">
                  <c:v>大学生</c:v>
                </c:pt>
              </c:strCache>
            </c:strRef>
          </c:tx>
          <c:spPr>
            <a:solidFill>
              <a:srgbClr val="FF0000"/>
            </a:solidFill>
            <a:ln>
              <a:noFill/>
            </a:ln>
            <a:effectLst/>
          </c:spPr>
          <c:invertIfNegative val="0"/>
          <c:cat>
            <c:strRef>
              <c:f>Sheet1!$A$2:$A$18</c:f>
              <c:strCache>
                <c:ptCount val="17"/>
                <c:pt idx="0">
                  <c:v>家族の自殺</c:v>
                </c:pt>
                <c:pt idx="1">
                  <c:v>性的虐待</c:v>
                </c:pt>
                <c:pt idx="2">
                  <c:v>貧困</c:v>
                </c:pt>
                <c:pt idx="3">
                  <c:v>家族の心の病気</c:v>
                </c:pt>
                <c:pt idx="4">
                  <c:v>ネグレクト（育児放棄）</c:v>
                </c:pt>
                <c:pt idx="5">
                  <c:v>慢性的な体の病気</c:v>
                </c:pt>
                <c:pt idx="6">
                  <c:v>家族の体の病気</c:v>
                </c:pt>
                <c:pt idx="7">
                  <c:v>家族の酒乱、薬物乱用</c:v>
                </c:pt>
                <c:pt idx="8">
                  <c:v>過剰な期待</c:v>
                </c:pt>
                <c:pt idx="9">
                  <c:v>いじめ被害</c:v>
                </c:pt>
                <c:pt idx="10">
                  <c:v>身体的虐待</c:v>
                </c:pt>
                <c:pt idx="11">
                  <c:v>心理的虐待</c:v>
                </c:pt>
                <c:pt idx="12">
                  <c:v>学校を長期欠席</c:v>
                </c:pt>
                <c:pt idx="13">
                  <c:v>しつけが厳しすぎる</c:v>
                </c:pt>
                <c:pt idx="14">
                  <c:v>親の死別、離婚、別居</c:v>
                </c:pt>
                <c:pt idx="15">
                  <c:v>勉強についていけないと思った</c:v>
                </c:pt>
                <c:pt idx="16">
                  <c:v>警察官に補導された</c:v>
                </c:pt>
              </c:strCache>
            </c:strRef>
          </c:cat>
          <c:val>
            <c:numRef>
              <c:f>Sheet1!$B$2:$B$18</c:f>
              <c:numCache>
                <c:formatCode>General</c:formatCode>
                <c:ptCount val="17"/>
                <c:pt idx="0">
                  <c:v>0</c:v>
                </c:pt>
                <c:pt idx="1">
                  <c:v>0</c:v>
                </c:pt>
                <c:pt idx="2">
                  <c:v>1</c:v>
                </c:pt>
                <c:pt idx="3">
                  <c:v>12</c:v>
                </c:pt>
                <c:pt idx="4">
                  <c:v>4</c:v>
                </c:pt>
                <c:pt idx="5">
                  <c:v>14</c:v>
                </c:pt>
                <c:pt idx="6">
                  <c:v>17</c:v>
                </c:pt>
                <c:pt idx="7">
                  <c:v>12</c:v>
                </c:pt>
                <c:pt idx="8">
                  <c:v>23</c:v>
                </c:pt>
                <c:pt idx="9">
                  <c:v>23</c:v>
                </c:pt>
                <c:pt idx="10">
                  <c:v>12</c:v>
                </c:pt>
                <c:pt idx="11">
                  <c:v>25</c:v>
                </c:pt>
                <c:pt idx="12">
                  <c:v>12</c:v>
                </c:pt>
                <c:pt idx="13">
                  <c:v>26</c:v>
                </c:pt>
                <c:pt idx="14">
                  <c:v>16</c:v>
                </c:pt>
                <c:pt idx="15">
                  <c:v>18</c:v>
                </c:pt>
                <c:pt idx="16">
                  <c:v>8</c:v>
                </c:pt>
              </c:numCache>
            </c:numRef>
          </c:val>
          <c:extLst>
            <c:ext xmlns:c16="http://schemas.microsoft.com/office/drawing/2014/chart" uri="{C3380CC4-5D6E-409C-BE32-E72D297353CC}">
              <c16:uniqueId val="{00000000-EDEC-44A5-8A17-D265A87982FE}"/>
            </c:ext>
          </c:extLst>
        </c:ser>
        <c:ser>
          <c:idx val="1"/>
          <c:order val="1"/>
          <c:tx>
            <c:strRef>
              <c:f>Sheet1!$C$1</c:f>
              <c:strCache>
                <c:ptCount val="1"/>
                <c:pt idx="0">
                  <c:v>少年院生</c:v>
                </c:pt>
              </c:strCache>
            </c:strRef>
          </c:tx>
          <c:spPr>
            <a:solidFill>
              <a:schemeClr val="accent5">
                <a:lumMod val="60000"/>
                <a:lumOff val="40000"/>
              </a:schemeClr>
            </a:solidFill>
            <a:ln>
              <a:noFill/>
            </a:ln>
            <a:effectLst/>
          </c:spPr>
          <c:invertIfNegative val="0"/>
          <c:cat>
            <c:strRef>
              <c:f>Sheet1!$A$2:$A$18</c:f>
              <c:strCache>
                <c:ptCount val="17"/>
                <c:pt idx="0">
                  <c:v>家族の自殺</c:v>
                </c:pt>
                <c:pt idx="1">
                  <c:v>性的虐待</c:v>
                </c:pt>
                <c:pt idx="2">
                  <c:v>貧困</c:v>
                </c:pt>
                <c:pt idx="3">
                  <c:v>家族の心の病気</c:v>
                </c:pt>
                <c:pt idx="4">
                  <c:v>ネグレクト（育児放棄）</c:v>
                </c:pt>
                <c:pt idx="5">
                  <c:v>慢性的な体の病気</c:v>
                </c:pt>
                <c:pt idx="6">
                  <c:v>家族の体の病気</c:v>
                </c:pt>
                <c:pt idx="7">
                  <c:v>家族の酒乱、薬物乱用</c:v>
                </c:pt>
                <c:pt idx="8">
                  <c:v>過剰な期待</c:v>
                </c:pt>
                <c:pt idx="9">
                  <c:v>いじめ被害</c:v>
                </c:pt>
                <c:pt idx="10">
                  <c:v>身体的虐待</c:v>
                </c:pt>
                <c:pt idx="11">
                  <c:v>心理的虐待</c:v>
                </c:pt>
                <c:pt idx="12">
                  <c:v>学校を長期欠席</c:v>
                </c:pt>
                <c:pt idx="13">
                  <c:v>しつけが厳しすぎる</c:v>
                </c:pt>
                <c:pt idx="14">
                  <c:v>親の死別、離婚、別居</c:v>
                </c:pt>
                <c:pt idx="15">
                  <c:v>勉強についていけないと思った</c:v>
                </c:pt>
                <c:pt idx="16">
                  <c:v>警察官に補導された</c:v>
                </c:pt>
              </c:strCache>
            </c:strRef>
          </c:cat>
          <c:val>
            <c:numRef>
              <c:f>Sheet1!$C$2:$C$18</c:f>
              <c:numCache>
                <c:formatCode>General</c:formatCode>
                <c:ptCount val="17"/>
                <c:pt idx="0">
                  <c:v>1</c:v>
                </c:pt>
                <c:pt idx="1">
                  <c:v>1</c:v>
                </c:pt>
                <c:pt idx="2">
                  <c:v>9</c:v>
                </c:pt>
                <c:pt idx="3">
                  <c:v>19</c:v>
                </c:pt>
                <c:pt idx="4">
                  <c:v>21</c:v>
                </c:pt>
                <c:pt idx="5">
                  <c:v>24</c:v>
                </c:pt>
                <c:pt idx="6">
                  <c:v>26</c:v>
                </c:pt>
                <c:pt idx="7">
                  <c:v>29</c:v>
                </c:pt>
                <c:pt idx="8">
                  <c:v>30</c:v>
                </c:pt>
                <c:pt idx="9">
                  <c:v>39</c:v>
                </c:pt>
                <c:pt idx="10">
                  <c:v>53</c:v>
                </c:pt>
                <c:pt idx="11">
                  <c:v>54</c:v>
                </c:pt>
                <c:pt idx="12">
                  <c:v>57</c:v>
                </c:pt>
                <c:pt idx="13">
                  <c:v>61</c:v>
                </c:pt>
                <c:pt idx="14">
                  <c:v>65</c:v>
                </c:pt>
                <c:pt idx="15">
                  <c:v>74</c:v>
                </c:pt>
                <c:pt idx="16">
                  <c:v>82</c:v>
                </c:pt>
              </c:numCache>
            </c:numRef>
          </c:val>
          <c:extLst>
            <c:ext xmlns:c16="http://schemas.microsoft.com/office/drawing/2014/chart" uri="{C3380CC4-5D6E-409C-BE32-E72D297353CC}">
              <c16:uniqueId val="{00000001-EDEC-44A5-8A17-D265A87982FE}"/>
            </c:ext>
          </c:extLst>
        </c:ser>
        <c:dLbls>
          <c:showLegendKey val="0"/>
          <c:showVal val="0"/>
          <c:showCatName val="0"/>
          <c:showSerName val="0"/>
          <c:showPercent val="0"/>
          <c:showBubbleSize val="0"/>
        </c:dLbls>
        <c:gapWidth val="182"/>
        <c:axId val="778636720"/>
        <c:axId val="778635120"/>
      </c:barChart>
      <c:catAx>
        <c:axId val="7786367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778635120"/>
        <c:crosses val="autoZero"/>
        <c:auto val="1"/>
        <c:lblAlgn val="ctr"/>
        <c:lblOffset val="100"/>
        <c:noMultiLvlLbl val="0"/>
      </c:catAx>
      <c:valAx>
        <c:axId val="778635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778636720"/>
        <c:crosses val="autoZero"/>
        <c:crossBetween val="between"/>
      </c:valAx>
      <c:spPr>
        <a:noFill/>
        <a:ln>
          <a:noFill/>
        </a:ln>
        <a:effectLst/>
      </c:spPr>
    </c:plotArea>
    <c:legend>
      <c:legendPos val="b"/>
      <c:layout>
        <c:manualLayout>
          <c:xMode val="edge"/>
          <c:yMode val="edge"/>
          <c:x val="0.52890848118514733"/>
          <c:y val="0.67310362067503204"/>
          <c:w val="0.28849897555547949"/>
          <c:h val="8.51142462618498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少年院生</c:v>
                </c:pt>
              </c:strCache>
            </c:strRef>
          </c:tx>
          <c:spPr>
            <a:solidFill>
              <a:srgbClr val="3366FF"/>
            </a:solidFill>
            <a:ln>
              <a:noFill/>
            </a:ln>
            <a:effectLst/>
          </c:spPr>
          <c:invertIfNegative val="0"/>
          <c:dLbls>
            <c:dLbl>
              <c:idx val="0"/>
              <c:layout>
                <c:manualLayout>
                  <c:x val="-4.428290228876519E-17"/>
                  <c:y val="1.4593212478552574E-2"/>
                </c:manualLayout>
              </c:layout>
              <c:tx>
                <c:rich>
                  <a:bodyPr/>
                  <a:lstStyle/>
                  <a:p>
                    <a:fld id="{82901338-BEA5-44A3-B406-1AF072B003AC}" type="VALUE">
                      <a:rPr lang="en-US" altLang="ja-JP" sz="1600"/>
                      <a:pPr/>
                      <a:t>[値]</a:t>
                    </a:fld>
                    <a:endParaRPr lang="ja-JP"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03D-451C-80EA-508173FD3E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6.46</c:v>
                </c:pt>
              </c:numCache>
            </c:numRef>
          </c:val>
          <c:extLst>
            <c:ext xmlns:c16="http://schemas.microsoft.com/office/drawing/2014/chart" uri="{C3380CC4-5D6E-409C-BE32-E72D297353CC}">
              <c16:uniqueId val="{00000000-E03D-451C-80EA-508173FD3EB9}"/>
            </c:ext>
          </c:extLst>
        </c:ser>
        <c:ser>
          <c:idx val="1"/>
          <c:order val="1"/>
          <c:tx>
            <c:strRef>
              <c:f>Sheet1!$C$1</c:f>
              <c:strCache>
                <c:ptCount val="1"/>
                <c:pt idx="0">
                  <c:v>大学生</c:v>
                </c:pt>
              </c:strCache>
            </c:strRef>
          </c:tx>
          <c:spPr>
            <a:solidFill>
              <a:srgbClr val="6699FF"/>
            </a:solidFill>
            <a:ln>
              <a:noFill/>
            </a:ln>
            <a:effectLst/>
          </c:spPr>
          <c:invertIfNegative val="0"/>
          <c:dLbls>
            <c:dLbl>
              <c:idx val="0"/>
              <c:layout>
                <c:manualLayout>
                  <c:x val="4.7548404186986705E-8"/>
                  <c:y val="1.8971176222118347E-2"/>
                </c:manualLayout>
              </c:layout>
              <c:tx>
                <c:rich>
                  <a:bodyPr rot="0" spcFirstLastPara="1" vertOverflow="ellipsis" vert="horz" wrap="square" lIns="38100" tIns="19050" rIns="38100" bIns="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0A862202-A500-48CD-8B9A-B5851453F82A}" type="VALUE">
                      <a:rPr lang="en-US" altLang="ja-JP" sz="1600" dirty="0"/>
                      <a:pPr>
                        <a:defRPr sz="1197" b="0" i="0" u="none" strike="noStrike" kern="1200" baseline="0">
                          <a:solidFill>
                            <a:schemeClr val="tx1">
                              <a:lumMod val="75000"/>
                              <a:lumOff val="25000"/>
                            </a:schemeClr>
                          </a:solidFill>
                          <a:latin typeface="+mn-lt"/>
                          <a:ea typeface="+mn-ea"/>
                          <a:cs typeface="+mn-cs"/>
                        </a:defRPr>
                      </a:pPr>
                      <a:t>[値]</a:t>
                    </a:fld>
                    <a:endParaRPr lang="ja-JP" altLang="en-US"/>
                  </a:p>
                </c:rich>
              </c:tx>
              <c:numFmt formatCode="General"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4.191505953060215E-2"/>
                      <c:h val="6.3480474281703697E-2"/>
                    </c:manualLayout>
                  </c15:layout>
                  <c15:dlblFieldTable/>
                  <c15:showDataLabelsRange val="0"/>
                </c:ext>
                <c:ext xmlns:c16="http://schemas.microsoft.com/office/drawing/2014/chart" uri="{C3380CC4-5D6E-409C-BE32-E72D297353CC}">
                  <c16:uniqueId val="{00000004-E03D-451C-80EA-508173FD3EB9}"/>
                </c:ext>
              </c:extLst>
            </c:dLbl>
            <c:numFmt formatCode="General" sourceLinked="0"/>
            <c:spPr>
              <a:noFill/>
              <a:ln>
                <a:noFill/>
              </a:ln>
              <a:effectLst/>
            </c:spPr>
            <c:txPr>
              <a:bodyPr rot="0" spcFirstLastPara="1" vertOverflow="ellipsis" vert="horz" wrap="square" lIns="38100" tIns="19050" rIns="38100" bIns="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c:f>
              <c:numCache>
                <c:formatCode>General</c:formatCode>
                <c:ptCount val="1"/>
              </c:numCache>
            </c:numRef>
          </c:cat>
          <c:val>
            <c:numRef>
              <c:f>Sheet1!$C$2</c:f>
              <c:numCache>
                <c:formatCode>General</c:formatCode>
                <c:ptCount val="1"/>
                <c:pt idx="0">
                  <c:v>2.19</c:v>
                </c:pt>
              </c:numCache>
            </c:numRef>
          </c:val>
          <c:extLst>
            <c:ext xmlns:c16="http://schemas.microsoft.com/office/drawing/2014/chart" uri="{C3380CC4-5D6E-409C-BE32-E72D297353CC}">
              <c16:uniqueId val="{00000001-E03D-451C-80EA-508173FD3EB9}"/>
            </c:ext>
          </c:extLst>
        </c:ser>
        <c:ser>
          <c:idx val="2"/>
          <c:order val="2"/>
          <c:tx>
            <c:strRef>
              <c:f>Sheet1!$D$1</c:f>
              <c:strCache>
                <c:ptCount val="1"/>
                <c:pt idx="0">
                  <c:v>アルコール患者</c:v>
                </c:pt>
              </c:strCache>
            </c:strRef>
          </c:tx>
          <c:spPr>
            <a:solidFill>
              <a:srgbClr val="99CCFF"/>
            </a:solidFill>
            <a:ln>
              <a:noFill/>
            </a:ln>
            <a:effectLst/>
          </c:spPr>
          <c:invertIfNegative val="0"/>
          <c:dLbls>
            <c:dLbl>
              <c:idx val="0"/>
              <c:layout>
                <c:manualLayout>
                  <c:x val="0"/>
                  <c:y val="1.1674569982842112E-2"/>
                </c:manualLayout>
              </c:layout>
              <c:tx>
                <c:rich>
                  <a:bodyPr/>
                  <a:lstStyle/>
                  <a:p>
                    <a:fld id="{D4849A0B-52EB-48F3-898A-DC61F04D15EC}" type="VALUE">
                      <a:rPr lang="en-US" altLang="ja-JP" sz="1600"/>
                      <a:pPr/>
                      <a:t>[値]</a:t>
                    </a:fld>
                    <a:endParaRPr lang="ja-JP"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03D-451C-80EA-508173FD3E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3.17</c:v>
                </c:pt>
              </c:numCache>
            </c:numRef>
          </c:val>
          <c:extLst>
            <c:ext xmlns:c16="http://schemas.microsoft.com/office/drawing/2014/chart" uri="{C3380CC4-5D6E-409C-BE32-E72D297353CC}">
              <c16:uniqueId val="{00000002-E03D-451C-80EA-508173FD3EB9}"/>
            </c:ext>
          </c:extLst>
        </c:ser>
        <c:dLbls>
          <c:dLblPos val="outEnd"/>
          <c:showLegendKey val="0"/>
          <c:showVal val="1"/>
          <c:showCatName val="0"/>
          <c:showSerName val="0"/>
          <c:showPercent val="0"/>
          <c:showBubbleSize val="0"/>
        </c:dLbls>
        <c:gapWidth val="219"/>
        <c:overlap val="-27"/>
        <c:axId val="681561432"/>
        <c:axId val="681557832"/>
      </c:barChart>
      <c:catAx>
        <c:axId val="68156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1557832"/>
        <c:crosses val="autoZero"/>
        <c:auto val="1"/>
        <c:lblAlgn val="ctr"/>
        <c:lblOffset val="100"/>
        <c:noMultiLvlLbl val="0"/>
      </c:catAx>
      <c:valAx>
        <c:axId val="68155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1561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99CCFF"/>
            </a:solidFill>
            <a:ln>
              <a:noFill/>
            </a:ln>
            <a:effectLst/>
          </c:spPr>
          <c:invertIfNegative val="0"/>
          <c:dLbls>
            <c:dLbl>
              <c:idx val="0"/>
              <c:layout>
                <c:manualLayout>
                  <c:x val="-1.2077294685990338E-3"/>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007-429D-80AE-A6F6D16DAA1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5.72</c:v>
                </c:pt>
              </c:numCache>
            </c:numRef>
          </c:val>
          <c:extLst>
            <c:ext xmlns:c16="http://schemas.microsoft.com/office/drawing/2014/chart" uri="{C3380CC4-5D6E-409C-BE32-E72D297353CC}">
              <c16:uniqueId val="{00000000-4007-429D-80AE-A6F6D16DAA1C}"/>
            </c:ext>
          </c:extLst>
        </c:ser>
        <c:ser>
          <c:idx val="1"/>
          <c:order val="1"/>
          <c:tx>
            <c:strRef>
              <c:f>Sheet1!$C$1</c:f>
              <c:strCache>
                <c:ptCount val="1"/>
                <c:pt idx="0">
                  <c:v>系列 2</c:v>
                </c:pt>
              </c:strCache>
            </c:strRef>
          </c:tx>
          <c:spPr>
            <a:solidFill>
              <a:srgbClr val="6699FF"/>
            </a:solidFill>
            <a:ln>
              <a:noFill/>
            </a:ln>
            <a:effectLst/>
          </c:spPr>
          <c:invertIfNegative val="0"/>
          <c:dLbls>
            <c:dLbl>
              <c:idx val="0"/>
              <c:layout>
                <c:manualLayout>
                  <c:x val="3.6231884057971015E-3"/>
                  <c:y val="8.755927487131531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07-429D-80AE-A6F6D16DAA1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6.76</c:v>
                </c:pt>
              </c:numCache>
            </c:numRef>
          </c:val>
          <c:extLst>
            <c:ext xmlns:c16="http://schemas.microsoft.com/office/drawing/2014/chart" uri="{C3380CC4-5D6E-409C-BE32-E72D297353CC}">
              <c16:uniqueId val="{00000001-4007-429D-80AE-A6F6D16DAA1C}"/>
            </c:ext>
          </c:extLst>
        </c:ser>
        <c:ser>
          <c:idx val="2"/>
          <c:order val="2"/>
          <c:tx>
            <c:strRef>
              <c:f>Sheet1!$D$1</c:f>
              <c:strCache>
                <c:ptCount val="1"/>
                <c:pt idx="0">
                  <c:v>系列 3</c:v>
                </c:pt>
              </c:strCache>
            </c:strRef>
          </c:tx>
          <c:spPr>
            <a:solidFill>
              <a:srgbClr val="0066FF"/>
            </a:solidFill>
            <a:ln>
              <a:noFill/>
            </a:ln>
            <a:effectLst/>
          </c:spPr>
          <c:invertIfNegative val="0"/>
          <c:dPt>
            <c:idx val="0"/>
            <c:invertIfNegative val="0"/>
            <c:bubble3D val="0"/>
            <c:spPr>
              <a:solidFill>
                <a:srgbClr val="3366FF"/>
              </a:solidFill>
              <a:ln>
                <a:noFill/>
              </a:ln>
              <a:effectLst/>
            </c:spPr>
            <c:extLst>
              <c:ext xmlns:c16="http://schemas.microsoft.com/office/drawing/2014/chart" uri="{C3380CC4-5D6E-409C-BE32-E72D297353CC}">
                <c16:uniqueId val="{00000004-4007-429D-80AE-A6F6D16DAA1C}"/>
              </c:ext>
            </c:extLst>
          </c:dPt>
          <c:dLbls>
            <c:dLbl>
              <c:idx val="0"/>
              <c:layout>
                <c:manualLayout>
                  <c:x val="-3.6231884057971015E-3"/>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07-429D-80AE-A6F6D16DAA1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7.03</c:v>
                </c:pt>
              </c:numCache>
            </c:numRef>
          </c:val>
          <c:extLst>
            <c:ext xmlns:c16="http://schemas.microsoft.com/office/drawing/2014/chart" uri="{C3380CC4-5D6E-409C-BE32-E72D297353CC}">
              <c16:uniqueId val="{00000002-4007-429D-80AE-A6F6D16DAA1C}"/>
            </c:ext>
          </c:extLst>
        </c:ser>
        <c:dLbls>
          <c:dLblPos val="outEnd"/>
          <c:showLegendKey val="0"/>
          <c:showVal val="1"/>
          <c:showCatName val="0"/>
          <c:showSerName val="0"/>
          <c:showPercent val="0"/>
          <c:showBubbleSize val="0"/>
        </c:dLbls>
        <c:gapWidth val="219"/>
        <c:overlap val="-27"/>
        <c:axId val="857776496"/>
        <c:axId val="857781536"/>
      </c:barChart>
      <c:catAx>
        <c:axId val="85777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857781536"/>
        <c:crosses val="autoZero"/>
        <c:auto val="1"/>
        <c:lblAlgn val="ctr"/>
        <c:lblOffset val="100"/>
        <c:noMultiLvlLbl val="0"/>
      </c:catAx>
      <c:valAx>
        <c:axId val="85778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8577764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rgbClr val="CCECFF"/>
              </a:solidFill>
              <a:ln>
                <a:noFill/>
              </a:ln>
              <a:effectLst/>
            </c:spPr>
            <c:extLst>
              <c:ext xmlns:c16="http://schemas.microsoft.com/office/drawing/2014/chart" uri="{C3380CC4-5D6E-409C-BE32-E72D297353CC}">
                <c16:uniqueId val="{00000005-C0E4-4335-80FA-707BAB7A5A5F}"/>
              </c:ext>
            </c:extLst>
          </c:dPt>
          <c:dLbls>
            <c:dLbl>
              <c:idx val="0"/>
              <c:layout>
                <c:manualLayout>
                  <c:x val="1.2077294685989895E-3"/>
                  <c:y val="8.755927487131491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0E4-4335-80FA-707BAB7A5A5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5.74</c:v>
                </c:pt>
              </c:numCache>
            </c:numRef>
          </c:val>
          <c:extLst>
            <c:ext xmlns:c16="http://schemas.microsoft.com/office/drawing/2014/chart" uri="{C3380CC4-5D6E-409C-BE32-E72D297353CC}">
              <c16:uniqueId val="{00000000-C0E4-4335-80FA-707BAB7A5A5F}"/>
            </c:ext>
          </c:extLst>
        </c:ser>
        <c:ser>
          <c:idx val="1"/>
          <c:order val="1"/>
          <c:tx>
            <c:strRef>
              <c:f>Sheet1!$C$1</c:f>
              <c:strCache>
                <c:ptCount val="1"/>
                <c:pt idx="0">
                  <c:v>系列 2</c:v>
                </c:pt>
              </c:strCache>
            </c:strRef>
          </c:tx>
          <c:spPr>
            <a:solidFill>
              <a:srgbClr val="99CCFF"/>
            </a:solidFill>
            <a:ln>
              <a:noFill/>
            </a:ln>
            <a:effectLst/>
          </c:spPr>
          <c:invertIfNegative val="0"/>
          <c:dLbls>
            <c:dLbl>
              <c:idx val="0"/>
              <c:layout>
                <c:manualLayout>
                  <c:x val="2.4154589371981118E-3"/>
                  <c:y val="1.45932124785525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0E4-4335-80FA-707BAB7A5A5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6.42</c:v>
                </c:pt>
              </c:numCache>
            </c:numRef>
          </c:val>
          <c:extLst>
            <c:ext xmlns:c16="http://schemas.microsoft.com/office/drawing/2014/chart" uri="{C3380CC4-5D6E-409C-BE32-E72D297353CC}">
              <c16:uniqueId val="{00000001-C0E4-4335-80FA-707BAB7A5A5F}"/>
            </c:ext>
          </c:extLst>
        </c:ser>
        <c:ser>
          <c:idx val="2"/>
          <c:order val="2"/>
          <c:tx>
            <c:strRef>
              <c:f>Sheet1!$D$1</c:f>
              <c:strCache>
                <c:ptCount val="1"/>
                <c:pt idx="0">
                  <c:v>系列 3</c:v>
                </c:pt>
              </c:strCache>
            </c:strRef>
          </c:tx>
          <c:spPr>
            <a:solidFill>
              <a:srgbClr val="6699FF"/>
            </a:solidFill>
            <a:ln>
              <a:noFill/>
            </a:ln>
            <a:effectLst/>
          </c:spPr>
          <c:invertIfNegative val="0"/>
          <c:dLbls>
            <c:dLbl>
              <c:idx val="0"/>
              <c:layout>
                <c:manualLayout>
                  <c:x val="-3.62318840579719E-3"/>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0E4-4335-80FA-707BAB7A5A5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6.02</c:v>
                </c:pt>
              </c:numCache>
            </c:numRef>
          </c:val>
          <c:extLst>
            <c:ext xmlns:c16="http://schemas.microsoft.com/office/drawing/2014/chart" uri="{C3380CC4-5D6E-409C-BE32-E72D297353CC}">
              <c16:uniqueId val="{00000002-C0E4-4335-80FA-707BAB7A5A5F}"/>
            </c:ext>
          </c:extLst>
        </c:ser>
        <c:ser>
          <c:idx val="3"/>
          <c:order val="3"/>
          <c:tx>
            <c:strRef>
              <c:f>Sheet1!$E$1</c:f>
              <c:strCache>
                <c:ptCount val="1"/>
                <c:pt idx="0">
                  <c:v>系列 4</c:v>
                </c:pt>
              </c:strCache>
            </c:strRef>
          </c:tx>
          <c:spPr>
            <a:solidFill>
              <a:srgbClr val="3366FF"/>
            </a:solidFill>
            <a:ln>
              <a:noFill/>
            </a:ln>
            <a:effectLst/>
          </c:spPr>
          <c:invertIfNegative val="0"/>
          <c:dLbls>
            <c:dLbl>
              <c:idx val="0"/>
              <c:layout>
                <c:manualLayout>
                  <c:x val="0"/>
                  <c:y val="1.45932124785525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0E4-4335-80FA-707BAB7A5A5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7.54</c:v>
                </c:pt>
              </c:numCache>
            </c:numRef>
          </c:val>
          <c:extLst>
            <c:ext xmlns:c16="http://schemas.microsoft.com/office/drawing/2014/chart" uri="{C3380CC4-5D6E-409C-BE32-E72D297353CC}">
              <c16:uniqueId val="{00000003-C0E4-4335-80FA-707BAB7A5A5F}"/>
            </c:ext>
          </c:extLst>
        </c:ser>
        <c:ser>
          <c:idx val="4"/>
          <c:order val="4"/>
          <c:tx>
            <c:strRef>
              <c:f>Sheet1!$F$1</c:f>
              <c:strCache>
                <c:ptCount val="1"/>
                <c:pt idx="0">
                  <c:v>系列 5</c:v>
                </c:pt>
              </c:strCache>
            </c:strRef>
          </c:tx>
          <c:spPr>
            <a:solidFill>
              <a:srgbClr val="3333FF"/>
            </a:solidFill>
            <a:ln>
              <a:noFill/>
            </a:ln>
            <a:effectLst/>
          </c:spPr>
          <c:invertIfNegative val="0"/>
          <c:dLbls>
            <c:dLbl>
              <c:idx val="0"/>
              <c:layout>
                <c:manualLayout>
                  <c:x val="0"/>
                  <c:y val="2.04304974699735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0E4-4335-80FA-707BAB7A5A5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General</c:formatCode>
                <c:ptCount val="1"/>
                <c:pt idx="0">
                  <c:v>8.33</c:v>
                </c:pt>
              </c:numCache>
            </c:numRef>
          </c:val>
          <c:extLst>
            <c:ext xmlns:c16="http://schemas.microsoft.com/office/drawing/2014/chart" uri="{C3380CC4-5D6E-409C-BE32-E72D297353CC}">
              <c16:uniqueId val="{00000004-C0E4-4335-80FA-707BAB7A5A5F}"/>
            </c:ext>
          </c:extLst>
        </c:ser>
        <c:dLbls>
          <c:dLblPos val="outEnd"/>
          <c:showLegendKey val="0"/>
          <c:showVal val="1"/>
          <c:showCatName val="0"/>
          <c:showSerName val="0"/>
          <c:showPercent val="0"/>
          <c:showBubbleSize val="0"/>
        </c:dLbls>
        <c:gapWidth val="219"/>
        <c:overlap val="-27"/>
        <c:axId val="943298176"/>
        <c:axId val="943296016"/>
      </c:barChart>
      <c:catAx>
        <c:axId val="94329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943296016"/>
        <c:crosses val="autoZero"/>
        <c:auto val="1"/>
        <c:lblAlgn val="ctr"/>
        <c:lblOffset val="100"/>
        <c:noMultiLvlLbl val="0"/>
      </c:catAx>
      <c:valAx>
        <c:axId val="94329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943298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クロス</c:v>
                </c:pt>
              </c:strCache>
            </c:strRef>
          </c:tx>
          <c:spPr>
            <a:solidFill>
              <a:schemeClr val="bg1">
                <a:lumMod val="85000"/>
              </a:schemeClr>
            </a:solidFill>
            <a:ln>
              <a:noFill/>
            </a:ln>
            <a:effectLst/>
          </c:spPr>
          <c:invertIfNegative val="0"/>
          <c:dLbls>
            <c:dLbl>
              <c:idx val="0"/>
              <c:layout>
                <c:manualLayout>
                  <c:x val="-4.428290228876519E-17"/>
                  <c:y val="1.4593212478552574E-2"/>
                </c:manualLayout>
              </c:layout>
              <c:tx>
                <c:rich>
                  <a:bodyPr/>
                  <a:lstStyle/>
                  <a:p>
                    <a:fld id="{82901338-BEA5-44A3-B406-1AF072B003AC}" type="VALUE">
                      <a:rPr lang="en-US" altLang="ja-JP" sz="1600" smtClean="0"/>
                      <a:pPr/>
                      <a:t>[値]</a:t>
                    </a:fld>
                    <a:r>
                      <a:rPr lang="en-US" altLang="ja-JP" sz="1600"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03D-451C-80EA-508173FD3E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8.1</c:v>
                </c:pt>
              </c:numCache>
            </c:numRef>
          </c:val>
          <c:extLst>
            <c:ext xmlns:c16="http://schemas.microsoft.com/office/drawing/2014/chart" uri="{C3380CC4-5D6E-409C-BE32-E72D297353CC}">
              <c16:uniqueId val="{00000000-E03D-451C-80EA-508173FD3EB9}"/>
            </c:ext>
          </c:extLst>
        </c:ser>
        <c:ser>
          <c:idx val="1"/>
          <c:order val="1"/>
          <c:tx>
            <c:strRef>
              <c:f>Sheet1!$C$1</c:f>
              <c:strCache>
                <c:ptCount val="1"/>
                <c:pt idx="0">
                  <c:v>少年院生2</c:v>
                </c:pt>
              </c:strCache>
            </c:strRef>
          </c:tx>
          <c:spPr>
            <a:solidFill>
              <a:srgbClr val="3366FF"/>
            </a:solidFill>
            <a:ln>
              <a:noFill/>
            </a:ln>
            <a:effectLst/>
          </c:spPr>
          <c:invertIfNegative val="0"/>
          <c:dLbls>
            <c:dLbl>
              <c:idx val="0"/>
              <c:layout>
                <c:manualLayout>
                  <c:x val="4.7548404186986705E-8"/>
                  <c:y val="1.8971176222118347E-2"/>
                </c:manualLayout>
              </c:layout>
              <c:tx>
                <c:rich>
                  <a:bodyPr rot="0" spcFirstLastPara="1" vertOverflow="ellipsis" vert="horz" wrap="square" lIns="38100" tIns="19050" rIns="38100" bIns="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0A862202-A500-48CD-8B9A-B5851453F82A}" type="VALUE">
                      <a:rPr lang="en-US" altLang="ja-JP" sz="1600" dirty="0"/>
                      <a:pPr>
                        <a:defRPr sz="1197" b="0" i="0" u="none" strike="noStrike" kern="1200" baseline="0">
                          <a:solidFill>
                            <a:schemeClr val="tx1">
                              <a:lumMod val="75000"/>
                              <a:lumOff val="25000"/>
                            </a:schemeClr>
                          </a:solidFill>
                          <a:latin typeface="+mn-lt"/>
                          <a:ea typeface="+mn-ea"/>
                          <a:cs typeface="+mn-cs"/>
                        </a:defRPr>
                      </a:pPr>
                      <a:t>[値]</a:t>
                    </a:fld>
                    <a:endParaRPr lang="ja-JP" altLang="en-US"/>
                  </a:p>
                </c:rich>
              </c:tx>
              <c:numFmt formatCode="General"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4.191505953060215E-2"/>
                      <c:h val="6.3480474281703697E-2"/>
                    </c:manualLayout>
                  </c15:layout>
                  <c15:dlblFieldTable/>
                  <c15:showDataLabelsRange val="0"/>
                </c:ext>
                <c:ext xmlns:c16="http://schemas.microsoft.com/office/drawing/2014/chart" uri="{C3380CC4-5D6E-409C-BE32-E72D297353CC}">
                  <c16:uniqueId val="{00000004-E03D-451C-80EA-508173FD3EB9}"/>
                </c:ext>
              </c:extLst>
            </c:dLbl>
            <c:numFmt formatCode="General" sourceLinked="0"/>
            <c:spPr>
              <a:noFill/>
              <a:ln>
                <a:noFill/>
              </a:ln>
              <a:effectLst/>
            </c:spPr>
            <c:txPr>
              <a:bodyPr rot="0" spcFirstLastPara="1" vertOverflow="ellipsis" vert="horz" wrap="square" lIns="38100" tIns="19050" rIns="38100" bIns="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c:f>
              <c:numCache>
                <c:formatCode>General</c:formatCode>
                <c:ptCount val="1"/>
              </c:numCache>
            </c:numRef>
          </c:cat>
          <c:val>
            <c:numRef>
              <c:f>Sheet1!$C$2</c:f>
              <c:numCache>
                <c:formatCode>General</c:formatCode>
                <c:ptCount val="1"/>
                <c:pt idx="0">
                  <c:v>6.46</c:v>
                </c:pt>
              </c:numCache>
            </c:numRef>
          </c:val>
          <c:extLst>
            <c:ext xmlns:c16="http://schemas.microsoft.com/office/drawing/2014/chart" uri="{C3380CC4-5D6E-409C-BE32-E72D297353CC}">
              <c16:uniqueId val="{00000001-E03D-451C-80EA-508173FD3EB9}"/>
            </c:ext>
          </c:extLst>
        </c:ser>
        <c:ser>
          <c:idx val="2"/>
          <c:order val="2"/>
          <c:tx>
            <c:strRef>
              <c:f>Sheet1!$D$1</c:f>
              <c:strCache>
                <c:ptCount val="1"/>
                <c:pt idx="0">
                  <c:v>大学生2</c:v>
                </c:pt>
              </c:strCache>
            </c:strRef>
          </c:tx>
          <c:spPr>
            <a:solidFill>
              <a:srgbClr val="6699FF"/>
            </a:solidFill>
            <a:ln>
              <a:noFill/>
            </a:ln>
            <a:effectLst/>
          </c:spPr>
          <c:invertIfNegative val="0"/>
          <c:dLbls>
            <c:dLbl>
              <c:idx val="0"/>
              <c:layout>
                <c:manualLayout>
                  <c:x val="0"/>
                  <c:y val="1.1674569982842112E-2"/>
                </c:manualLayout>
              </c:layout>
              <c:tx>
                <c:rich>
                  <a:bodyPr/>
                  <a:lstStyle/>
                  <a:p>
                    <a:fld id="{D4849A0B-52EB-48F3-898A-DC61F04D15EC}" type="VALUE">
                      <a:rPr lang="en-US" altLang="ja-JP" sz="1600"/>
                      <a:pPr/>
                      <a:t>[値]</a:t>
                    </a:fld>
                    <a:endParaRPr lang="ja-JP"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03D-451C-80EA-508173FD3E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2.19</c:v>
                </c:pt>
              </c:numCache>
            </c:numRef>
          </c:val>
          <c:extLst>
            <c:ext xmlns:c16="http://schemas.microsoft.com/office/drawing/2014/chart" uri="{C3380CC4-5D6E-409C-BE32-E72D297353CC}">
              <c16:uniqueId val="{00000002-E03D-451C-80EA-508173FD3EB9}"/>
            </c:ext>
          </c:extLst>
        </c:ser>
        <c:ser>
          <c:idx val="3"/>
          <c:order val="3"/>
          <c:tx>
            <c:strRef>
              <c:f>Sheet1!$E$1</c:f>
              <c:strCache>
                <c:ptCount val="1"/>
                <c:pt idx="0">
                  <c:v>アルコール患者2</c:v>
                </c:pt>
              </c:strCache>
            </c:strRef>
          </c:tx>
          <c:spPr>
            <a:solidFill>
              <a:srgbClr val="99CCFF"/>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c:f>
              <c:numCache>
                <c:formatCode>General</c:formatCode>
                <c:ptCount val="1"/>
              </c:numCache>
            </c:numRef>
          </c:cat>
          <c:val>
            <c:numRef>
              <c:f>Sheet1!$E$2</c:f>
              <c:numCache>
                <c:formatCode>General</c:formatCode>
                <c:ptCount val="1"/>
                <c:pt idx="0">
                  <c:v>3.17</c:v>
                </c:pt>
              </c:numCache>
            </c:numRef>
          </c:val>
          <c:extLst>
            <c:ext xmlns:c16="http://schemas.microsoft.com/office/drawing/2014/chart" uri="{C3380CC4-5D6E-409C-BE32-E72D297353CC}">
              <c16:uniqueId val="{00000000-A0EF-4624-B9BE-8E9F3CB7EE56}"/>
            </c:ext>
          </c:extLst>
        </c:ser>
        <c:dLbls>
          <c:dLblPos val="outEnd"/>
          <c:showLegendKey val="0"/>
          <c:showVal val="1"/>
          <c:showCatName val="0"/>
          <c:showSerName val="0"/>
          <c:showPercent val="0"/>
          <c:showBubbleSize val="0"/>
        </c:dLbls>
        <c:gapWidth val="219"/>
        <c:overlap val="-27"/>
        <c:axId val="681561432"/>
        <c:axId val="681557832"/>
      </c:barChart>
      <c:catAx>
        <c:axId val="68156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1557832"/>
        <c:crosses val="autoZero"/>
        <c:auto val="1"/>
        <c:lblAlgn val="ctr"/>
        <c:lblOffset val="100"/>
        <c:noMultiLvlLbl val="0"/>
      </c:catAx>
      <c:valAx>
        <c:axId val="68155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1561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0.19048</cdr:x>
      <cdr:y>0.64771</cdr:y>
    </cdr:from>
    <cdr:to>
      <cdr:x>0.27743</cdr:x>
      <cdr:y>1</cdr:y>
    </cdr:to>
    <cdr:sp macro="" textlink="">
      <cdr:nvSpPr>
        <cdr:cNvPr id="2" name="テキスト ボックス 1">
          <a:extLst xmlns:a="http://schemas.openxmlformats.org/drawingml/2006/main">
            <a:ext uri="{FF2B5EF4-FFF2-40B4-BE49-F238E27FC236}">
              <a16:creationId xmlns:a16="http://schemas.microsoft.com/office/drawing/2014/main" id="{6ACE92BA-E011-0706-D8C8-C5F33A55D5FE}"/>
            </a:ext>
          </a:extLst>
        </cdr:cNvPr>
        <cdr:cNvSpPr txBox="1"/>
      </cdr:nvSpPr>
      <cdr:spPr>
        <a:xfrm xmlns:a="http://schemas.openxmlformats.org/drawingml/2006/main">
          <a:off x="2002971" y="2203176"/>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0.09583</cdr:x>
      <cdr:y>0.7305</cdr:y>
    </cdr:from>
    <cdr:to>
      <cdr:x>0.9824</cdr:x>
      <cdr:y>1</cdr:y>
    </cdr:to>
    <cdr:sp macro="" textlink="">
      <cdr:nvSpPr>
        <cdr:cNvPr id="3" name="テキスト ボックス 2">
          <a:extLst xmlns:a="http://schemas.openxmlformats.org/drawingml/2006/main">
            <a:ext uri="{FF2B5EF4-FFF2-40B4-BE49-F238E27FC236}">
              <a16:creationId xmlns:a16="http://schemas.microsoft.com/office/drawing/2014/main" id="{A8F75156-6C35-327C-3855-B8703E98B51A}"/>
            </a:ext>
          </a:extLst>
        </cdr:cNvPr>
        <cdr:cNvSpPr txBox="1"/>
      </cdr:nvSpPr>
      <cdr:spPr>
        <a:xfrm xmlns:a="http://schemas.openxmlformats.org/drawingml/2006/main">
          <a:off x="1007674" y="1875512"/>
          <a:ext cx="9322865" cy="69192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600" dirty="0"/>
            <a:t> 大麻　　　　　　　　　　　　　   窃盗　　　　　　　　　　    傷害　　 　　　 他の       詐欺 　　　　    交通      恐喝　 その他</a:t>
          </a:r>
          <a:endParaRPr lang="en-US" altLang="ja-JP" sz="1600" dirty="0"/>
        </a:p>
        <a:p xmlns:a="http://schemas.openxmlformats.org/drawingml/2006/main">
          <a:r>
            <a:rPr lang="ja-JP" altLang="en-US" sz="1600" dirty="0"/>
            <a:t>　　　　　　　　　　　　　　　　　　　　　　　　　　　　　　　　　　　              刑法犯                性非行 　　  強盗  覚醒剤   　</a:t>
          </a:r>
        </a:p>
      </cdr:txBody>
    </cdr:sp>
  </cdr:relSizeAnchor>
</c:userShapes>
</file>

<file path=ppt/drawings/drawing2.xml><?xml version="1.0" encoding="utf-8"?>
<c:userShapes xmlns:c="http://schemas.openxmlformats.org/drawingml/2006/chart">
  <cdr:relSizeAnchor xmlns:cdr="http://schemas.openxmlformats.org/drawingml/2006/chartDrawing">
    <cdr:from>
      <cdr:x>0.58627</cdr:x>
      <cdr:y>0.73195</cdr:y>
    </cdr:from>
    <cdr:to>
      <cdr:x>0.80331</cdr:x>
      <cdr:y>0.8071</cdr:y>
    </cdr:to>
    <cdr:sp macro="" textlink="">
      <cdr:nvSpPr>
        <cdr:cNvPr id="2" name="テキスト ボックス 1">
          <a:extLst xmlns:a="http://schemas.openxmlformats.org/drawingml/2006/main">
            <a:ext uri="{FF2B5EF4-FFF2-40B4-BE49-F238E27FC236}">
              <a16:creationId xmlns:a16="http://schemas.microsoft.com/office/drawing/2014/main" id="{7FC0CB95-7C2E-7D5E-B155-F04812CFEBBE}"/>
            </a:ext>
          </a:extLst>
        </cdr:cNvPr>
        <cdr:cNvSpPr txBox="1"/>
      </cdr:nvSpPr>
      <cdr:spPr>
        <a:xfrm xmlns:a="http://schemas.openxmlformats.org/drawingml/2006/main">
          <a:off x="6913062" y="4148053"/>
          <a:ext cx="2559229" cy="4258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1400" dirty="0"/>
            <a:t>( N=207 )                     ( N=130 )</a:t>
          </a:r>
          <a:endParaRPr lang="ja-JP" altLang="en-US"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13BF70-B761-4C2F-A0CF-A9781DD813B5}" type="datetimeFigureOut">
              <a:rPr kumimoji="1" lang="ja-JP" altLang="en-US" smtClean="0"/>
              <a:t>2025/2/6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E71CAE-B9AD-4CA4-BFDC-5F3EE4E7F463}" type="slidenum">
              <a:rPr kumimoji="1" lang="ja-JP" altLang="en-US" smtClean="0"/>
              <a:t>‹#›</a:t>
            </a:fld>
            <a:endParaRPr kumimoji="1" lang="ja-JP" altLang="en-US"/>
          </a:p>
        </p:txBody>
      </p:sp>
    </p:spTree>
    <p:extLst>
      <p:ext uri="{BB962C8B-B14F-4D97-AF65-F5344CB8AC3E}">
        <p14:creationId xmlns:p14="http://schemas.microsoft.com/office/powerpoint/2010/main" val="39826798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8B68F12-AEFC-4B2D-90E4-7A950352D604}" type="slidenum">
              <a:rPr kumimoji="1" lang="ja-JP" altLang="en-US" smtClean="0"/>
              <a:t>2</a:t>
            </a:fld>
            <a:endParaRPr kumimoji="1" lang="ja-JP" altLang="en-US"/>
          </a:p>
        </p:txBody>
      </p:sp>
    </p:spTree>
    <p:extLst>
      <p:ext uri="{BB962C8B-B14F-4D97-AF65-F5344CB8AC3E}">
        <p14:creationId xmlns:p14="http://schemas.microsoft.com/office/powerpoint/2010/main" val="2381420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D80E01-9261-4971-9775-0746FECDFC19}"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771303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8B68F12-AEFC-4B2D-90E4-7A950352D604}" type="slidenum">
              <a:rPr kumimoji="1" lang="ja-JP" altLang="en-US" smtClean="0"/>
              <a:t>14</a:t>
            </a:fld>
            <a:endParaRPr kumimoji="1" lang="ja-JP" altLang="en-US"/>
          </a:p>
        </p:txBody>
      </p:sp>
    </p:spTree>
    <p:extLst>
      <p:ext uri="{BB962C8B-B14F-4D97-AF65-F5344CB8AC3E}">
        <p14:creationId xmlns:p14="http://schemas.microsoft.com/office/powerpoint/2010/main" val="242456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55073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78207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12134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03946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355001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25110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945739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721555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204210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649251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568694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302967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8B68F12-AEFC-4B2D-90E4-7A950352D604}" type="slidenum">
              <a:rPr kumimoji="1" lang="ja-JP" altLang="en-US" smtClean="0"/>
              <a:t>28</a:t>
            </a:fld>
            <a:endParaRPr kumimoji="1" lang="ja-JP" altLang="en-US"/>
          </a:p>
        </p:txBody>
      </p:sp>
    </p:spTree>
    <p:extLst>
      <p:ext uri="{BB962C8B-B14F-4D97-AF65-F5344CB8AC3E}">
        <p14:creationId xmlns:p14="http://schemas.microsoft.com/office/powerpoint/2010/main" val="3257384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33203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64BD086-A9E8-414B-8966-1CA26C9AD48C}" type="slidenum">
              <a:rPr kumimoji="1" lang="ja-JP" altLang="en-US" smtClean="0"/>
              <a:t>31</a:t>
            </a:fld>
            <a:endParaRPr kumimoji="1" lang="ja-JP" altLang="en-US"/>
          </a:p>
        </p:txBody>
      </p:sp>
    </p:spTree>
    <p:extLst>
      <p:ext uri="{BB962C8B-B14F-4D97-AF65-F5344CB8AC3E}">
        <p14:creationId xmlns:p14="http://schemas.microsoft.com/office/powerpoint/2010/main" val="2761869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52CE6-A742-4DB4-AE99-E36E290347BC}"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134759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68F12-AEFC-4B2D-90E4-7A950352D60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29445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F27864-D8A9-4ECF-82F6-EA0D093A1E4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DC41D92-FD2E-47EB-B845-7F67556D8C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3300FC9-FA74-41D0-9D2C-B3FFC7AA50A3}"/>
              </a:ext>
            </a:extLst>
          </p:cNvPr>
          <p:cNvSpPr>
            <a:spLocks noGrp="1"/>
          </p:cNvSpPr>
          <p:nvPr>
            <p:ph type="dt" sz="half" idx="10"/>
          </p:nvPr>
        </p:nvSpPr>
        <p:spPr/>
        <p:txBody>
          <a:bodyPr/>
          <a:lstStyle/>
          <a:p>
            <a:fld id="{DB7FF6B5-98C1-46B9-98AD-A90E8E2F63C2}"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3E78FE1A-A6CC-4F4F-845C-D705C058BB1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A734C3-FA74-42AF-9798-103B4606835B}"/>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2851700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7E8B8B-D93C-493C-A667-495EC35205C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B359689-4E5B-40BF-B377-2120102F0A7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6BED7DF-B182-4CF0-9789-1EC0289B83D1}"/>
              </a:ext>
            </a:extLst>
          </p:cNvPr>
          <p:cNvSpPr>
            <a:spLocks noGrp="1"/>
          </p:cNvSpPr>
          <p:nvPr>
            <p:ph type="dt" sz="half" idx="10"/>
          </p:nvPr>
        </p:nvSpPr>
        <p:spPr/>
        <p:txBody>
          <a:bodyPr/>
          <a:lstStyle/>
          <a:p>
            <a:fld id="{463BBA10-BFD3-413F-A00E-3059DB771CB9}"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0A9803C6-0A2D-42FE-9C2F-B8BAA8FC89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A41245-7119-403A-9FB3-4E3EECA90798}"/>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368926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BD4E05-3AF4-4F77-8BFA-876E73BDA96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C6F0AAB-74B5-4596-A157-20A91BA015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4286AA1-8491-4125-A7F5-9AF25C23ECD7}"/>
              </a:ext>
            </a:extLst>
          </p:cNvPr>
          <p:cNvSpPr>
            <a:spLocks noGrp="1"/>
          </p:cNvSpPr>
          <p:nvPr>
            <p:ph type="dt" sz="half" idx="10"/>
          </p:nvPr>
        </p:nvSpPr>
        <p:spPr/>
        <p:txBody>
          <a:bodyPr/>
          <a:lstStyle/>
          <a:p>
            <a:fld id="{4AF82856-019F-445E-9044-D451FB04A8F6}"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43460AC3-B7CB-45C6-859B-145364DBDA6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B355250-1989-480F-90AD-6188AAD86C22}"/>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224569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ABE55-B460-49CE-BBDB-E307C82FCB3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CC39AEB-0B78-46C8-8E6B-761ACA1B8FB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9E88EBA-6EB8-499C-8C91-70057182A10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6BE3DBC-C495-4773-B76E-04E9BA21D99A}"/>
              </a:ext>
            </a:extLst>
          </p:cNvPr>
          <p:cNvSpPr>
            <a:spLocks noGrp="1"/>
          </p:cNvSpPr>
          <p:nvPr>
            <p:ph type="dt" sz="half" idx="10"/>
          </p:nvPr>
        </p:nvSpPr>
        <p:spPr/>
        <p:txBody>
          <a:bodyPr/>
          <a:lstStyle/>
          <a:p>
            <a:fld id="{98E98D49-A030-4DD0-846D-269797AF4C60}" type="datetime1">
              <a:rPr kumimoji="1" lang="ja-JP" altLang="en-US" smtClean="0"/>
              <a:t>2025/2/6</a:t>
            </a:fld>
            <a:endParaRPr kumimoji="1" lang="ja-JP" altLang="en-US"/>
          </a:p>
        </p:txBody>
      </p:sp>
      <p:sp>
        <p:nvSpPr>
          <p:cNvPr id="6" name="フッター プレースホルダー 5">
            <a:extLst>
              <a:ext uri="{FF2B5EF4-FFF2-40B4-BE49-F238E27FC236}">
                <a16:creationId xmlns:a16="http://schemas.microsoft.com/office/drawing/2014/main" id="{FA00F0CE-C319-4752-9128-492D4D24344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59CDEE5-41A6-424A-BCCD-FB3E9BB7B807}"/>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397894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78EBF9-E3F1-4185-99AF-6F734DE693E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AAC639A-AFE7-46B0-88ED-5EFA59AC07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444FFC3-0D44-47AD-A123-243705EC007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D7814DC-E7AF-44CB-8898-6EABD72AD5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29BEDED-1979-4E54-A5C4-00AF16BF5F4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C67592B-2456-47B5-8FDB-59F6A40C4CA8}"/>
              </a:ext>
            </a:extLst>
          </p:cNvPr>
          <p:cNvSpPr>
            <a:spLocks noGrp="1"/>
          </p:cNvSpPr>
          <p:nvPr>
            <p:ph type="dt" sz="half" idx="10"/>
          </p:nvPr>
        </p:nvSpPr>
        <p:spPr/>
        <p:txBody>
          <a:bodyPr/>
          <a:lstStyle/>
          <a:p>
            <a:fld id="{D4273B6F-47A2-4887-BC41-211F2A2B0ED2}" type="datetime1">
              <a:rPr kumimoji="1" lang="ja-JP" altLang="en-US" smtClean="0"/>
              <a:t>2025/2/6</a:t>
            </a:fld>
            <a:endParaRPr kumimoji="1" lang="ja-JP" altLang="en-US"/>
          </a:p>
        </p:txBody>
      </p:sp>
      <p:sp>
        <p:nvSpPr>
          <p:cNvPr id="8" name="フッター プレースホルダー 7">
            <a:extLst>
              <a:ext uri="{FF2B5EF4-FFF2-40B4-BE49-F238E27FC236}">
                <a16:creationId xmlns:a16="http://schemas.microsoft.com/office/drawing/2014/main" id="{BC24B84B-7426-4119-8368-7D8E31A950A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9F9DF5D-5A9B-4C94-A81B-4B362DDE58FA}"/>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1120208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9429D7-4CD2-4993-84A1-50913AE4257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B915659-B492-468C-9818-A22676A05142}"/>
              </a:ext>
            </a:extLst>
          </p:cNvPr>
          <p:cNvSpPr>
            <a:spLocks noGrp="1"/>
          </p:cNvSpPr>
          <p:nvPr>
            <p:ph type="dt" sz="half" idx="10"/>
          </p:nvPr>
        </p:nvSpPr>
        <p:spPr/>
        <p:txBody>
          <a:bodyPr/>
          <a:lstStyle/>
          <a:p>
            <a:fld id="{565A4DF7-FF29-4BD1-AC42-155F4FA3F9AE}" type="datetime1">
              <a:rPr kumimoji="1" lang="ja-JP" altLang="en-US" smtClean="0"/>
              <a:t>2025/2/6</a:t>
            </a:fld>
            <a:endParaRPr kumimoji="1" lang="ja-JP" altLang="en-US"/>
          </a:p>
        </p:txBody>
      </p:sp>
      <p:sp>
        <p:nvSpPr>
          <p:cNvPr id="4" name="フッター プレースホルダー 3">
            <a:extLst>
              <a:ext uri="{FF2B5EF4-FFF2-40B4-BE49-F238E27FC236}">
                <a16:creationId xmlns:a16="http://schemas.microsoft.com/office/drawing/2014/main" id="{63C0410B-06EE-4733-9F51-86EC9219E5D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8FCB136-C7F7-4698-8959-1B12B7F273ED}"/>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102040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26A25AE-FD91-4630-8127-FF90B392CBBC}"/>
              </a:ext>
            </a:extLst>
          </p:cNvPr>
          <p:cNvSpPr>
            <a:spLocks noGrp="1"/>
          </p:cNvSpPr>
          <p:nvPr>
            <p:ph type="dt" sz="half" idx="10"/>
          </p:nvPr>
        </p:nvSpPr>
        <p:spPr/>
        <p:txBody>
          <a:bodyPr/>
          <a:lstStyle/>
          <a:p>
            <a:fld id="{873DFE96-81FB-47CC-8370-32B4CE05B94F}" type="datetime1">
              <a:rPr kumimoji="1" lang="ja-JP" altLang="en-US" smtClean="0"/>
              <a:t>2025/2/6</a:t>
            </a:fld>
            <a:endParaRPr kumimoji="1" lang="ja-JP" altLang="en-US"/>
          </a:p>
        </p:txBody>
      </p:sp>
      <p:sp>
        <p:nvSpPr>
          <p:cNvPr id="3" name="フッター プレースホルダー 2">
            <a:extLst>
              <a:ext uri="{FF2B5EF4-FFF2-40B4-BE49-F238E27FC236}">
                <a16:creationId xmlns:a16="http://schemas.microsoft.com/office/drawing/2014/main" id="{680C85C6-3C94-400A-9DD0-F92B1AAA74C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D38C9EF-44C9-40DA-AD53-ACD117E5F805}"/>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399420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DF4A67-D8D1-431E-A591-857094816C0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A3FCC4F-F828-4508-8C4A-77B69B0544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D67447F-E9F5-43BC-A4D1-936E7BE8B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0894F5-596C-4A94-8444-C7817BB35694}"/>
              </a:ext>
            </a:extLst>
          </p:cNvPr>
          <p:cNvSpPr>
            <a:spLocks noGrp="1"/>
          </p:cNvSpPr>
          <p:nvPr>
            <p:ph type="dt" sz="half" idx="10"/>
          </p:nvPr>
        </p:nvSpPr>
        <p:spPr/>
        <p:txBody>
          <a:bodyPr/>
          <a:lstStyle/>
          <a:p>
            <a:fld id="{9F0F39DD-CEA3-4E7B-B200-59C770B75B84}" type="datetime1">
              <a:rPr kumimoji="1" lang="ja-JP" altLang="en-US" smtClean="0"/>
              <a:t>2025/2/6</a:t>
            </a:fld>
            <a:endParaRPr kumimoji="1" lang="ja-JP" altLang="en-US"/>
          </a:p>
        </p:txBody>
      </p:sp>
      <p:sp>
        <p:nvSpPr>
          <p:cNvPr id="6" name="フッター プレースホルダー 5">
            <a:extLst>
              <a:ext uri="{FF2B5EF4-FFF2-40B4-BE49-F238E27FC236}">
                <a16:creationId xmlns:a16="http://schemas.microsoft.com/office/drawing/2014/main" id="{0E8FEA3B-3CB2-4C6F-9264-8D0BEE34F62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D0DCF2D-AEE1-426D-A6AA-B88711C8B759}"/>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2933851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311411-9002-4A9E-A03B-B08866277CF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30D3F12-FEA2-45D8-BB87-86CE8140CA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6D9FEEB-57CC-4379-9293-EB2234765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4A68AC9-E43B-44AE-ACB4-A03C437C4C6B}"/>
              </a:ext>
            </a:extLst>
          </p:cNvPr>
          <p:cNvSpPr>
            <a:spLocks noGrp="1"/>
          </p:cNvSpPr>
          <p:nvPr>
            <p:ph type="dt" sz="half" idx="10"/>
          </p:nvPr>
        </p:nvSpPr>
        <p:spPr/>
        <p:txBody>
          <a:bodyPr/>
          <a:lstStyle/>
          <a:p>
            <a:fld id="{9AB8A418-4106-4E7A-896B-96A9C1966A2B}" type="datetime1">
              <a:rPr kumimoji="1" lang="ja-JP" altLang="en-US" smtClean="0"/>
              <a:t>2025/2/6</a:t>
            </a:fld>
            <a:endParaRPr kumimoji="1" lang="ja-JP" altLang="en-US"/>
          </a:p>
        </p:txBody>
      </p:sp>
      <p:sp>
        <p:nvSpPr>
          <p:cNvPr id="6" name="フッター プレースホルダー 5">
            <a:extLst>
              <a:ext uri="{FF2B5EF4-FFF2-40B4-BE49-F238E27FC236}">
                <a16:creationId xmlns:a16="http://schemas.microsoft.com/office/drawing/2014/main" id="{69F84349-076D-4184-A4A2-1F42F885959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688E773-5E85-41FD-986D-26DF657C4849}"/>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2572195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970479-DB9B-4F89-86CC-853866E0585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4774DD0-557E-4177-B97C-246F552D52B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190BFE-2444-4098-AE84-1B2FA7874D5A}"/>
              </a:ext>
            </a:extLst>
          </p:cNvPr>
          <p:cNvSpPr>
            <a:spLocks noGrp="1"/>
          </p:cNvSpPr>
          <p:nvPr>
            <p:ph type="dt" sz="half" idx="10"/>
          </p:nvPr>
        </p:nvSpPr>
        <p:spPr/>
        <p:txBody>
          <a:bodyPr/>
          <a:lstStyle/>
          <a:p>
            <a:fld id="{B5131249-4659-478D-8F07-2EFE86CEFE91}"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CD489109-D522-4ECF-87FB-BA0A983F44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72EB857-55AB-4545-B7C9-3019794487B9}"/>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34395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A48C87A-E1AB-4857-A5D4-B6D72FFC280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7DE1566-319E-42EB-8FE3-B2150AFA588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8B6E43-74BA-4AC2-9200-F99591783337}"/>
              </a:ext>
            </a:extLst>
          </p:cNvPr>
          <p:cNvSpPr>
            <a:spLocks noGrp="1"/>
          </p:cNvSpPr>
          <p:nvPr>
            <p:ph type="dt" sz="half" idx="10"/>
          </p:nvPr>
        </p:nvSpPr>
        <p:spPr/>
        <p:txBody>
          <a:bodyPr/>
          <a:lstStyle/>
          <a:p>
            <a:fld id="{73450B16-8624-4765-B4F6-A05C45FE9306}"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CE772AAD-7CC2-41E3-884B-9D5A7CAD99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06E121-D14C-4056-8CD2-BE60EF92EE3B}"/>
              </a:ext>
            </a:extLst>
          </p:cNvPr>
          <p:cNvSpPr>
            <a:spLocks noGrp="1"/>
          </p:cNvSpPr>
          <p:nvPr>
            <p:ph type="sldNum" sz="quarter" idx="12"/>
          </p:nvPr>
        </p:nvSpPr>
        <p:spPr/>
        <p:txBody>
          <a:body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2537970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8ADD48F-AA47-4BEC-BB89-003F6EB80FBE}" type="datetime1">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558334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FD1E7DA-3A9B-4877-9D95-6F3677360E4F}" type="datetime1">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415618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E728E7A-BF62-42ED-82D5-BB08A4927CBB}" type="datetime1">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016009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F161AFB-971C-4E43-A9DF-05C18A386530}" type="datetime1">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696438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FEDFFD9-2004-4EB4-9B07-384FC5383385}" type="datetime1">
              <a:rPr kumimoji="1" lang="ja-JP" altLang="en-US" smtClean="0"/>
              <a:t>2025/2/6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945214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9345039-3A95-4A69-91FA-FD11D8B272B2}" type="datetime1">
              <a:rPr kumimoji="1" lang="ja-JP" altLang="en-US" smtClean="0"/>
              <a:t>2025/2/6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204770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196FE0B-4BAD-4332-940E-69D23381313B}" type="datetime1">
              <a:rPr kumimoji="1" lang="ja-JP" altLang="en-US" smtClean="0"/>
              <a:t>2025/2/6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514372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847644C-D92A-46F6-849C-2F3E15BD5E42}" type="datetime1">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441878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018293A-E2FD-479A-9E0E-04B2784439AE}" type="datetime1">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698660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F9CD004-92E2-43CF-822E-AF9813379DCA}" type="datetime1">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102015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BEB6D28-6093-4B3A-AA56-EAE48E2BD209}" type="datetime1">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870249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425117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286359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361634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2587928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783734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791026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41243547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7117242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608163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000456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85227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9963755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6059313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4943407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3766130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340307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8228859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5074948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27235266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530262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9513490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37499923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09600" y="1600205"/>
            <a:ext cx="10972800" cy="4525963"/>
          </a:xfrm>
        </p:spPr>
        <p:txBody>
          <a:bodyPr/>
          <a:lstStyle/>
          <a:p>
            <a:pPr lvl="0"/>
            <a:endParaRPr lang="ja-JP" altLang="en-US" noProof="0"/>
          </a:p>
        </p:txBody>
      </p:sp>
      <p:sp>
        <p:nvSpPr>
          <p:cNvPr id="4" name="日付プレースホルダー 3"/>
          <p:cNvSpPr>
            <a:spLocks noGrp="1"/>
          </p:cNvSpPr>
          <p:nvPr>
            <p:ph type="dt" sz="half" idx="10"/>
          </p:nvPr>
        </p:nvSpPr>
        <p:spPr/>
        <p:txBody>
          <a:bodyPr/>
          <a:lstStyle>
            <a:lvl1pPr>
              <a:defRPr b="1">
                <a:latin typeface="Times New Roman" pitchFamily="18" charset="0"/>
                <a:ea typeface="ＭＳ ゴシック" pitchFamily="49" charset="-128"/>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b="1">
                <a:latin typeface="Times New Roman" pitchFamily="18" charset="0"/>
                <a:ea typeface="ＭＳ ゴシック" pitchFamily="49" charset="-128"/>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b="1">
                <a:latin typeface="Times New Roman" pitchFamily="18" charset="0"/>
                <a:ea typeface="ＭＳ ゴシック" pitchFamily="49" charset="-128"/>
              </a:defRPr>
            </a:lvl1pPr>
          </a:lstStyle>
          <a:p>
            <a:pPr>
              <a:defRPr/>
            </a:pPr>
            <a:fld id="{D566EA76-6EE3-4962-950E-8019C8C6F240}" type="slidenum">
              <a:rPr lang="en-US" altLang="ja-JP"/>
              <a:pPr>
                <a:defRPr/>
              </a:pPr>
              <a:t>‹#›</a:t>
            </a:fld>
            <a:endParaRPr lang="en-US" altLang="ja-JP"/>
          </a:p>
        </p:txBody>
      </p:sp>
    </p:spTree>
    <p:extLst>
      <p:ext uri="{BB962C8B-B14F-4D97-AF65-F5344CB8AC3E}">
        <p14:creationId xmlns:p14="http://schemas.microsoft.com/office/powerpoint/2010/main" val="110143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C5C6DF0-A8AE-48C4-926C-04DA7778F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2F0306B-CE6E-4B08-980E-BA56E8224F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FB28F66-7608-4B3B-828F-880E74907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1FB56-2E0A-4625-B148-B77FE5E415DC}" type="datetime1">
              <a:rPr kumimoji="1" lang="ja-JP" altLang="en-US" smtClean="0"/>
              <a:t>2025/2/6</a:t>
            </a:fld>
            <a:endParaRPr kumimoji="1" lang="ja-JP" altLang="en-US"/>
          </a:p>
        </p:txBody>
      </p:sp>
      <p:sp>
        <p:nvSpPr>
          <p:cNvPr id="5" name="フッター プレースホルダー 4">
            <a:extLst>
              <a:ext uri="{FF2B5EF4-FFF2-40B4-BE49-F238E27FC236}">
                <a16:creationId xmlns:a16="http://schemas.microsoft.com/office/drawing/2014/main" id="{6E370092-2C1E-4C21-BE37-6DA8A286B2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EBB1762-19CD-4989-A587-29739413F1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95002-BB2F-4A85-ABC0-400EB3E682EA}" type="slidenum">
              <a:rPr kumimoji="1" lang="ja-JP" altLang="en-US" smtClean="0"/>
              <a:t>‹#›</a:t>
            </a:fld>
            <a:endParaRPr kumimoji="1" lang="ja-JP" altLang="en-US"/>
          </a:p>
        </p:txBody>
      </p:sp>
    </p:spTree>
    <p:extLst>
      <p:ext uri="{BB962C8B-B14F-4D97-AF65-F5344CB8AC3E}">
        <p14:creationId xmlns:p14="http://schemas.microsoft.com/office/powerpoint/2010/main" val="9251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9B0B0-2A4E-4489-A005-A43C1EC1FA0F}" type="datetime1">
              <a:rPr kumimoji="1" lang="ja-JP" altLang="en-US" smtClean="0"/>
              <a:t>2025/2/6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740833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5137908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B48F5-E494-464C-93EB-5DE1976B0775}" type="datetimeFigureOut">
              <a:rPr kumimoji="1" lang="ja-JP" altLang="en-US" smtClean="0"/>
              <a:t>2025/2/6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14EAC2-A11E-48B9-8621-BD7309E2D0EF}" type="slidenum">
              <a:rPr kumimoji="1" lang="ja-JP" altLang="en-US" smtClean="0"/>
              <a:t>‹#›</a:t>
            </a:fld>
            <a:endParaRPr kumimoji="1" lang="ja-JP" altLang="en-US"/>
          </a:p>
        </p:txBody>
      </p:sp>
    </p:spTree>
    <p:extLst>
      <p:ext uri="{BB962C8B-B14F-4D97-AF65-F5344CB8AC3E}">
        <p14:creationId xmlns:p14="http://schemas.microsoft.com/office/powerpoint/2010/main" val="1956949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chart" Target="../charts/chart11.xml"/><Relationship Id="rId13" Type="http://schemas.openxmlformats.org/officeDocument/2006/relationships/chart" Target="../charts/chart16.xml"/><Relationship Id="rId3" Type="http://schemas.openxmlformats.org/officeDocument/2006/relationships/chart" Target="../charts/chart6.xml"/><Relationship Id="rId7" Type="http://schemas.openxmlformats.org/officeDocument/2006/relationships/chart" Target="../charts/chart10.xml"/><Relationship Id="rId12" Type="http://schemas.openxmlformats.org/officeDocument/2006/relationships/chart" Target="../charts/chart15.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chart" Target="../charts/chart9.xml"/><Relationship Id="rId11" Type="http://schemas.openxmlformats.org/officeDocument/2006/relationships/chart" Target="../charts/chart14.xml"/><Relationship Id="rId5" Type="http://schemas.openxmlformats.org/officeDocument/2006/relationships/chart" Target="../charts/chart8.xml"/><Relationship Id="rId15" Type="http://schemas.openxmlformats.org/officeDocument/2006/relationships/chart" Target="../charts/chart18.xml"/><Relationship Id="rId10" Type="http://schemas.openxmlformats.org/officeDocument/2006/relationships/chart" Target="../charts/chart13.xml"/><Relationship Id="rId4" Type="http://schemas.openxmlformats.org/officeDocument/2006/relationships/chart" Target="../charts/chart7.xml"/><Relationship Id="rId9" Type="http://schemas.openxmlformats.org/officeDocument/2006/relationships/chart" Target="../charts/chart12.xml"/><Relationship Id="rId14" Type="http://schemas.openxmlformats.org/officeDocument/2006/relationships/chart" Target="../charts/chart17.xml"/></Relationships>
</file>

<file path=ppt/slides/_rels/slide19.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chart" Target="../charts/chart19.xml"/><Relationship Id="rId7" Type="http://schemas.openxmlformats.org/officeDocument/2006/relationships/chart" Target="../charts/chart23.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 Id="rId9" Type="http://schemas.openxmlformats.org/officeDocument/2006/relationships/chart" Target="../charts/char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1CE63B-BF20-48BF-8982-31E57B20B96A}"/>
              </a:ext>
            </a:extLst>
          </p:cNvPr>
          <p:cNvSpPr>
            <a:spLocks noGrp="1"/>
          </p:cNvSpPr>
          <p:nvPr>
            <p:ph type="ctrTitle"/>
          </p:nvPr>
        </p:nvSpPr>
        <p:spPr>
          <a:xfrm>
            <a:off x="1136823" y="518984"/>
            <a:ext cx="10219036" cy="2273643"/>
          </a:xfrm>
        </p:spPr>
        <p:txBody>
          <a:bodyPr>
            <a:normAutofit fontScale="90000"/>
          </a:bodyPr>
          <a:lstStyle/>
          <a:p>
            <a:pPr>
              <a:lnSpc>
                <a:spcPct val="150000"/>
              </a:lnSpc>
            </a:pPr>
            <a:r>
              <a:rPr lang="ja-JP" altLang="en-US" dirty="0">
                <a:latin typeface="ＭＳ Ｐゴシック" panose="020B0600070205080204" pitchFamily="50" charset="-128"/>
                <a:ea typeface="ＭＳ Ｐゴシック" panose="020B0600070205080204" pitchFamily="50" charset="-128"/>
              </a:rPr>
              <a:t>少年院における矯正医療</a:t>
            </a:r>
            <a:br>
              <a:rPr lang="en-US" altLang="ja-JP" dirty="0">
                <a:latin typeface="ＭＳ Ｐゴシック" panose="020B0600070205080204" pitchFamily="50" charset="-128"/>
                <a:ea typeface="ＭＳ Ｐゴシック" panose="020B0600070205080204" pitchFamily="50" charset="-128"/>
              </a:rPr>
            </a:br>
            <a:r>
              <a:rPr lang="ja-JP" altLang="en-US" sz="4400" dirty="0">
                <a:latin typeface="ＭＳ Ｐゴシック" panose="020B0600070205080204" pitchFamily="50" charset="-128"/>
                <a:ea typeface="ＭＳ Ｐゴシック" panose="020B0600070205080204" pitchFamily="50" charset="-128"/>
              </a:rPr>
              <a:t>ー実態調査からみえてきたものー</a:t>
            </a:r>
            <a:endParaRPr kumimoji="1" lang="ja-JP" altLang="en-US" dirty="0">
              <a:latin typeface="ＭＳ Ｐゴシック" panose="020B0600070205080204" pitchFamily="50" charset="-128"/>
              <a:ea typeface="ＭＳ Ｐゴシック" panose="020B0600070205080204" pitchFamily="50" charset="-128"/>
            </a:endParaRPr>
          </a:p>
        </p:txBody>
      </p:sp>
      <p:sp>
        <p:nvSpPr>
          <p:cNvPr id="3" name="字幕 2">
            <a:extLst>
              <a:ext uri="{FF2B5EF4-FFF2-40B4-BE49-F238E27FC236}">
                <a16:creationId xmlns:a16="http://schemas.microsoft.com/office/drawing/2014/main" id="{DF8E3B13-40D3-42CD-AA02-12BB46364B0E}"/>
              </a:ext>
            </a:extLst>
          </p:cNvPr>
          <p:cNvSpPr>
            <a:spLocks noGrp="1"/>
          </p:cNvSpPr>
          <p:nvPr>
            <p:ph type="subTitle" idx="1"/>
          </p:nvPr>
        </p:nvSpPr>
        <p:spPr>
          <a:xfrm>
            <a:off x="1524000" y="3429000"/>
            <a:ext cx="9144000" cy="3277697"/>
          </a:xfrm>
        </p:spPr>
        <p:txBody>
          <a:bodyPr>
            <a:normAutofit lnSpcReduction="10000"/>
          </a:bodyPr>
          <a:lstStyle/>
          <a:p>
            <a:pPr>
              <a:lnSpc>
                <a:spcPct val="150000"/>
              </a:lnSpc>
            </a:pPr>
            <a:r>
              <a:rPr kumimoji="1" lang="ja-JP" altLang="en-US" sz="3200" dirty="0">
                <a:latin typeface="ＭＳ Ｐゴシック" panose="020B0600070205080204" pitchFamily="50" charset="-128"/>
                <a:ea typeface="ＭＳ Ｐゴシック" panose="020B0600070205080204" pitchFamily="50" charset="-128"/>
              </a:rPr>
              <a:t>浪速少年院医務課</a:t>
            </a:r>
            <a:endParaRPr kumimoji="1" lang="en-US" altLang="ja-JP" sz="3200" dirty="0">
              <a:latin typeface="ＭＳ Ｐゴシック" panose="020B0600070205080204" pitchFamily="50" charset="-128"/>
              <a:ea typeface="ＭＳ Ｐゴシック" panose="020B0600070205080204" pitchFamily="50" charset="-128"/>
            </a:endParaRPr>
          </a:p>
          <a:p>
            <a:pPr>
              <a:lnSpc>
                <a:spcPct val="150000"/>
              </a:lnSpc>
            </a:pPr>
            <a:r>
              <a:rPr lang="ja-JP" altLang="en-US" sz="4000" dirty="0">
                <a:latin typeface="ＭＳ Ｐゴシック" panose="020B0600070205080204" pitchFamily="50" charset="-128"/>
                <a:ea typeface="ＭＳ Ｐゴシック" panose="020B0600070205080204" pitchFamily="50" charset="-128"/>
              </a:rPr>
              <a:t>中野 温子</a:t>
            </a:r>
            <a:endParaRPr lang="en-US" altLang="ja-JP" sz="4000" dirty="0">
              <a:latin typeface="ＭＳ Ｐゴシック" panose="020B0600070205080204" pitchFamily="50" charset="-128"/>
              <a:ea typeface="ＭＳ Ｐゴシック" panose="020B0600070205080204" pitchFamily="50" charset="-128"/>
            </a:endParaRPr>
          </a:p>
          <a:p>
            <a:endParaRPr kumimoji="1" lang="en-US" altLang="ja-JP" sz="4000" dirty="0">
              <a:latin typeface="ＭＳ Ｐゴシック" panose="020B0600070205080204" pitchFamily="50" charset="-128"/>
              <a:ea typeface="ＭＳ Ｐゴシック" panose="020B0600070205080204" pitchFamily="50" charset="-128"/>
            </a:endParaRPr>
          </a:p>
          <a:p>
            <a:r>
              <a:rPr lang="en-US" altLang="ja-JP" sz="2000" dirty="0">
                <a:latin typeface="ＭＳ Ｐゴシック" panose="020B0600070205080204" pitchFamily="50" charset="-128"/>
                <a:ea typeface="ＭＳ Ｐゴシック" panose="020B0600070205080204" pitchFamily="50" charset="-128"/>
              </a:rPr>
              <a:t>2025</a:t>
            </a:r>
            <a:r>
              <a:rPr lang="ja-JP" altLang="en-US" sz="2000" dirty="0">
                <a:latin typeface="ＭＳ Ｐゴシック" panose="020B0600070205080204" pitchFamily="50" charset="-128"/>
                <a:ea typeface="ＭＳ Ｐゴシック" panose="020B0600070205080204" pitchFamily="50" charset="-128"/>
              </a:rPr>
              <a:t>年</a:t>
            </a:r>
            <a:r>
              <a:rPr lang="en-US" altLang="ja-JP" sz="2000" dirty="0">
                <a:latin typeface="ＭＳ Ｐゴシック" panose="020B0600070205080204" pitchFamily="50" charset="-128"/>
                <a:ea typeface="ＭＳ Ｐゴシック" panose="020B0600070205080204" pitchFamily="50" charset="-128"/>
              </a:rPr>
              <a:t>2</a:t>
            </a:r>
            <a:r>
              <a:rPr lang="ja-JP" altLang="en-US" sz="2000" dirty="0">
                <a:latin typeface="ＭＳ Ｐゴシック" panose="020B0600070205080204" pitchFamily="50" charset="-128"/>
                <a:ea typeface="ＭＳ Ｐゴシック" panose="020B0600070205080204" pitchFamily="50" charset="-128"/>
              </a:rPr>
              <a:t>月</a:t>
            </a:r>
            <a:r>
              <a:rPr lang="en-US" altLang="ja-JP" sz="2000" dirty="0">
                <a:latin typeface="ＭＳ Ｐゴシック" panose="020B0600070205080204" pitchFamily="50" charset="-128"/>
                <a:ea typeface="ＭＳ Ｐゴシック" panose="020B0600070205080204" pitchFamily="50" charset="-128"/>
              </a:rPr>
              <a:t>4</a:t>
            </a:r>
            <a:r>
              <a:rPr lang="ja-JP" altLang="en-US" sz="2000" dirty="0">
                <a:latin typeface="ＭＳ Ｐゴシック" panose="020B0600070205080204" pitchFamily="50" charset="-128"/>
                <a:ea typeface="ＭＳ Ｐゴシック" panose="020B0600070205080204" pitchFamily="50" charset="-128"/>
              </a:rPr>
              <a:t>日　</a:t>
            </a:r>
            <a:endParaRPr lang="en-US" altLang="ja-JP" sz="2000" dirty="0">
              <a:latin typeface="ＭＳ Ｐゴシック" panose="020B0600070205080204" pitchFamily="50" charset="-128"/>
              <a:ea typeface="ＭＳ Ｐゴシック" panose="020B0600070205080204" pitchFamily="50" charset="-128"/>
            </a:endParaRPr>
          </a:p>
          <a:p>
            <a:r>
              <a:rPr kumimoji="1" lang="ja-JP" altLang="en-US" dirty="0">
                <a:latin typeface="ＭＳ Ｐゴシック" panose="020B0600070205080204" pitchFamily="50" charset="-128"/>
                <a:ea typeface="ＭＳ Ｐゴシック" panose="020B0600070205080204" pitchFamily="50" charset="-128"/>
              </a:rPr>
              <a:t>豊中地区保護司会</a:t>
            </a:r>
          </a:p>
        </p:txBody>
      </p:sp>
    </p:spTree>
    <p:extLst>
      <p:ext uri="{BB962C8B-B14F-4D97-AF65-F5344CB8AC3E}">
        <p14:creationId xmlns:p14="http://schemas.microsoft.com/office/powerpoint/2010/main" val="1779747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CF75F1-9AF4-E854-A80A-76B1D5BA8326}"/>
              </a:ext>
            </a:extLst>
          </p:cNvPr>
          <p:cNvSpPr>
            <a:spLocks noGrp="1"/>
          </p:cNvSpPr>
          <p:nvPr>
            <p:ph type="title"/>
          </p:nvPr>
        </p:nvSpPr>
        <p:spPr>
          <a:xfrm>
            <a:off x="838200" y="303514"/>
            <a:ext cx="10515600" cy="1325563"/>
          </a:xfrm>
        </p:spPr>
        <p:txBody>
          <a:bodyPr>
            <a:normAutofit/>
          </a:bodyPr>
          <a:lstStyle/>
          <a:p>
            <a:r>
              <a:rPr lang="ja-JP" altLang="en-US" b="1" dirty="0">
                <a:solidFill>
                  <a:schemeClr val="accent1">
                    <a:lumMod val="75000"/>
                  </a:schemeClr>
                </a:solidFill>
                <a:latin typeface="Arial" panose="020B0604020202020204" pitchFamily="34" charset="0"/>
                <a:cs typeface="Arial" panose="020B0604020202020204" pitchFamily="34" charset="0"/>
              </a:rPr>
              <a:t>略歴</a:t>
            </a:r>
            <a:endParaRPr kumimoji="1" lang="ja-JP" altLang="en-US"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8C0D0508-1AD1-C020-905E-022BAB1F07A5}"/>
              </a:ext>
            </a:extLst>
          </p:cNvPr>
          <p:cNvSpPr>
            <a:spLocks noGrp="1"/>
          </p:cNvSpPr>
          <p:nvPr>
            <p:ph idx="1"/>
          </p:nvPr>
        </p:nvSpPr>
        <p:spPr>
          <a:xfrm>
            <a:off x="838200" y="1613513"/>
            <a:ext cx="10515600" cy="4761090"/>
          </a:xfrm>
        </p:spPr>
        <p:txBody>
          <a:bodyPr>
            <a:normAutofit/>
          </a:bodyPr>
          <a:lstStyle/>
          <a:p>
            <a:pPr marL="0" indent="0">
              <a:lnSpc>
                <a:spcPts val="4100"/>
              </a:lnSpc>
              <a:buNone/>
            </a:pPr>
            <a:r>
              <a:rPr kumimoji="1" lang="en-US" altLang="ja-JP" sz="3200" dirty="0"/>
              <a:t>2008</a:t>
            </a:r>
            <a:r>
              <a:rPr kumimoji="1" lang="ja-JP" altLang="en-US" sz="3200" dirty="0"/>
              <a:t>年</a:t>
            </a:r>
            <a:r>
              <a:rPr kumimoji="1" lang="en-US" altLang="ja-JP" sz="3200" dirty="0"/>
              <a:t>3</a:t>
            </a:r>
            <a:r>
              <a:rPr kumimoji="1" lang="ja-JP" altLang="en-US" sz="3200" dirty="0"/>
              <a:t>月　　医学部卒業</a:t>
            </a:r>
            <a:endParaRPr kumimoji="1" lang="en-US" altLang="ja-JP" sz="3200" dirty="0"/>
          </a:p>
          <a:p>
            <a:pPr marL="0" indent="0">
              <a:lnSpc>
                <a:spcPts val="4100"/>
              </a:lnSpc>
              <a:buNone/>
            </a:pPr>
            <a:r>
              <a:rPr lang="en-US" altLang="ja-JP" sz="3200" dirty="0"/>
              <a:t>2008</a:t>
            </a:r>
            <a:r>
              <a:rPr lang="ja-JP" altLang="en-US" sz="3200" dirty="0"/>
              <a:t>年</a:t>
            </a:r>
            <a:r>
              <a:rPr lang="en-US" altLang="ja-JP" sz="3200" dirty="0"/>
              <a:t>4</a:t>
            </a:r>
            <a:r>
              <a:rPr lang="ja-JP" altLang="en-US" sz="3200" dirty="0"/>
              <a:t>月　　赤穂市民病院 </a:t>
            </a:r>
            <a:r>
              <a:rPr lang="ja-JP" altLang="en-US" sz="2400" dirty="0"/>
              <a:t>（初期研修）</a:t>
            </a:r>
            <a:endParaRPr kumimoji="1" lang="en-US" altLang="ja-JP" sz="3200" dirty="0"/>
          </a:p>
          <a:p>
            <a:pPr marL="0" indent="0">
              <a:lnSpc>
                <a:spcPts val="4100"/>
              </a:lnSpc>
              <a:buNone/>
            </a:pPr>
            <a:r>
              <a:rPr kumimoji="1" lang="en-US" altLang="ja-JP" sz="3200" dirty="0"/>
              <a:t>2010</a:t>
            </a:r>
            <a:r>
              <a:rPr kumimoji="1" lang="ja-JP" altLang="en-US" sz="3200" dirty="0"/>
              <a:t>年</a:t>
            </a:r>
            <a:r>
              <a:rPr kumimoji="1" lang="en-US" altLang="ja-JP" sz="3200" dirty="0"/>
              <a:t>4</a:t>
            </a:r>
            <a:r>
              <a:rPr kumimoji="1" lang="ja-JP" altLang="en-US" sz="3200" dirty="0"/>
              <a:t>月　　岡山県精神科医療センター　　　　　　　　　　　　　　</a:t>
            </a:r>
            <a:r>
              <a:rPr lang="ja-JP" altLang="en-US" sz="3200" dirty="0">
                <a:solidFill>
                  <a:schemeClr val="bg1"/>
                </a:solidFill>
              </a:rPr>
              <a:t>あ</a:t>
            </a:r>
            <a:r>
              <a:rPr lang="ja-JP" altLang="en-US" sz="3200" dirty="0"/>
              <a:t>　　　　　　　　</a:t>
            </a:r>
            <a:r>
              <a:rPr lang="ja-JP" altLang="en-US" sz="2400" dirty="0"/>
              <a:t>（急性期、医療観察法、慢性期、依存症）</a:t>
            </a:r>
            <a:endParaRPr lang="en-US" altLang="ja-JP" sz="1100" dirty="0"/>
          </a:p>
          <a:p>
            <a:pPr marL="0" indent="0">
              <a:lnSpc>
                <a:spcPct val="100000"/>
              </a:lnSpc>
              <a:buNone/>
            </a:pPr>
            <a:r>
              <a:rPr kumimoji="1" lang="en-US" altLang="ja-JP" sz="3200" dirty="0"/>
              <a:t>2017</a:t>
            </a:r>
            <a:r>
              <a:rPr kumimoji="1" lang="ja-JP" altLang="en-US" sz="3200" dirty="0"/>
              <a:t>年</a:t>
            </a:r>
            <a:r>
              <a:rPr kumimoji="1" lang="en-US" altLang="ja-JP" sz="3200" dirty="0"/>
              <a:t>3</a:t>
            </a:r>
            <a:r>
              <a:rPr kumimoji="1" lang="ja-JP" altLang="en-US" sz="3200" dirty="0"/>
              <a:t>月　　京都医療少年院　</a:t>
            </a:r>
            <a:r>
              <a:rPr kumimoji="1" lang="ja-JP" altLang="en-US" sz="2400" dirty="0"/>
              <a:t>（第三種）</a:t>
            </a:r>
            <a:endParaRPr kumimoji="1" lang="en-US" altLang="ja-JP" sz="2400" dirty="0"/>
          </a:p>
          <a:p>
            <a:pPr marL="0" indent="0">
              <a:lnSpc>
                <a:spcPct val="100000"/>
              </a:lnSpc>
              <a:buNone/>
            </a:pPr>
            <a:r>
              <a:rPr lang="en-US" altLang="ja-JP" sz="3200" dirty="0"/>
              <a:t>2018</a:t>
            </a:r>
            <a:r>
              <a:rPr lang="ja-JP" altLang="en-US" sz="3200" dirty="0"/>
              <a:t>年</a:t>
            </a:r>
            <a:r>
              <a:rPr lang="en-US" altLang="ja-JP" sz="3200" dirty="0"/>
              <a:t>9</a:t>
            </a:r>
            <a:r>
              <a:rPr lang="ja-JP" altLang="en-US" sz="3200" dirty="0"/>
              <a:t>月　　奈良少年院　</a:t>
            </a:r>
            <a:r>
              <a:rPr lang="ja-JP" altLang="en-US" sz="2400" dirty="0"/>
              <a:t>（第一種、第二種）</a:t>
            </a:r>
            <a:endParaRPr kumimoji="1" lang="en-US" altLang="ja-JP" sz="2400" dirty="0"/>
          </a:p>
          <a:p>
            <a:pPr marL="0" indent="0">
              <a:lnSpc>
                <a:spcPct val="100000"/>
              </a:lnSpc>
              <a:buNone/>
            </a:pPr>
            <a:r>
              <a:rPr kumimoji="1" lang="en-US" altLang="ja-JP" sz="3200" dirty="0"/>
              <a:t>2022</a:t>
            </a:r>
            <a:r>
              <a:rPr kumimoji="1" lang="ja-JP" altLang="en-US" sz="3200" dirty="0"/>
              <a:t>年</a:t>
            </a:r>
            <a:r>
              <a:rPr kumimoji="1" lang="en-US" altLang="ja-JP" sz="3200" dirty="0"/>
              <a:t>4</a:t>
            </a:r>
            <a:r>
              <a:rPr kumimoji="1" lang="ja-JP" altLang="en-US" sz="3200" dirty="0"/>
              <a:t>月　　浪速少年院　</a:t>
            </a:r>
            <a:r>
              <a:rPr kumimoji="1" lang="ja-JP" altLang="en-US" sz="2400" dirty="0"/>
              <a:t>（第一種）</a:t>
            </a:r>
            <a:endParaRPr kumimoji="1" lang="ja-JP" altLang="en-US" sz="3200" dirty="0"/>
          </a:p>
        </p:txBody>
      </p:sp>
    </p:spTree>
    <p:extLst>
      <p:ext uri="{BB962C8B-B14F-4D97-AF65-F5344CB8AC3E}">
        <p14:creationId xmlns:p14="http://schemas.microsoft.com/office/powerpoint/2010/main" val="3139575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9DF95-0BFD-758D-BF87-7BDD72D375E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DE18601E-A7BD-66DB-F5F6-6E76674084BB}"/>
              </a:ext>
            </a:extLst>
          </p:cNvPr>
          <p:cNvPicPr>
            <a:picLocks noChangeAspect="1"/>
          </p:cNvPicPr>
          <p:nvPr/>
        </p:nvPicPr>
        <p:blipFill>
          <a:blip r:embed="rId2"/>
          <a:srcRect t="432"/>
          <a:stretch/>
        </p:blipFill>
        <p:spPr>
          <a:xfrm>
            <a:off x="1104081" y="889595"/>
            <a:ext cx="10307353" cy="5968405"/>
          </a:xfrm>
          <a:prstGeom prst="rect">
            <a:avLst/>
          </a:prstGeom>
        </p:spPr>
      </p:pic>
      <p:sp>
        <p:nvSpPr>
          <p:cNvPr id="6" name="テキスト ボックス 5">
            <a:extLst>
              <a:ext uri="{FF2B5EF4-FFF2-40B4-BE49-F238E27FC236}">
                <a16:creationId xmlns:a16="http://schemas.microsoft.com/office/drawing/2014/main" id="{2625A7D7-2E4F-D1BC-9F8F-88090B151A1B}"/>
              </a:ext>
            </a:extLst>
          </p:cNvPr>
          <p:cNvSpPr txBox="1"/>
          <p:nvPr/>
        </p:nvSpPr>
        <p:spPr>
          <a:xfrm>
            <a:off x="293841" y="120154"/>
            <a:ext cx="1200841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少年による刑法犯等の検挙人員・人口比の推移</a:t>
            </a:r>
          </a:p>
        </p:txBody>
      </p:sp>
      <p:sp>
        <p:nvSpPr>
          <p:cNvPr id="3" name="テキスト ボックス 2">
            <a:extLst>
              <a:ext uri="{FF2B5EF4-FFF2-40B4-BE49-F238E27FC236}">
                <a16:creationId xmlns:a16="http://schemas.microsoft.com/office/drawing/2014/main" id="{6E2E1D7A-7AAF-1999-7984-E4B206F50FE9}"/>
              </a:ext>
            </a:extLst>
          </p:cNvPr>
          <p:cNvSpPr txBox="1"/>
          <p:nvPr/>
        </p:nvSpPr>
        <p:spPr>
          <a:xfrm>
            <a:off x="9896743" y="6445458"/>
            <a:ext cx="225414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令和５年版「犯罪白書」より</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579575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8841B9-56CC-41E3-893E-6184A50CFC94}"/>
              </a:ext>
            </a:extLst>
          </p:cNvPr>
          <p:cNvSpPr>
            <a:spLocks noGrp="1"/>
          </p:cNvSpPr>
          <p:nvPr>
            <p:ph type="title"/>
          </p:nvPr>
        </p:nvSpPr>
        <p:spPr>
          <a:xfrm>
            <a:off x="909320" y="153209"/>
            <a:ext cx="10515600" cy="1325563"/>
          </a:xfrm>
        </p:spPr>
        <p:txBody>
          <a:bodyPr/>
          <a:lstStyle/>
          <a:p>
            <a:r>
              <a:rPr kumimoji="1" lang="ja-JP" altLang="en-US" dirty="0"/>
              <a:t>　　 </a:t>
            </a:r>
            <a:r>
              <a:rPr kumimoji="1" lang="ja-JP" altLang="en-US" b="1" dirty="0">
                <a:solidFill>
                  <a:schemeClr val="accent1">
                    <a:lumMod val="75000"/>
                  </a:schemeClr>
                </a:solidFill>
              </a:rPr>
              <a:t>京都医療少年院</a:t>
            </a:r>
          </a:p>
        </p:txBody>
      </p:sp>
      <p:pic>
        <p:nvPicPr>
          <p:cNvPr id="1026" name="Picture 2">
            <a:extLst>
              <a:ext uri="{FF2B5EF4-FFF2-40B4-BE49-F238E27FC236}">
                <a16:creationId xmlns:a16="http://schemas.microsoft.com/office/drawing/2014/main" id="{69E45D84-4BA4-402B-A54B-EF0896B7467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814" b="12316"/>
          <a:stretch/>
        </p:blipFill>
        <p:spPr bwMode="auto">
          <a:xfrm>
            <a:off x="1930400" y="1395407"/>
            <a:ext cx="8473440" cy="5309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801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8BB2D7-0F0C-4D26-832A-D4417D945638}"/>
              </a:ext>
            </a:extLst>
          </p:cNvPr>
          <p:cNvSpPr>
            <a:spLocks noGrp="1"/>
          </p:cNvSpPr>
          <p:nvPr>
            <p:ph type="title"/>
          </p:nvPr>
        </p:nvSpPr>
        <p:spPr>
          <a:xfrm>
            <a:off x="437879" y="376610"/>
            <a:ext cx="10515600" cy="1325563"/>
          </a:xfrm>
        </p:spPr>
        <p:txBody>
          <a:bodyPr/>
          <a:lstStyle/>
          <a:p>
            <a:r>
              <a:rPr lang="ja-JP" altLang="en-US" b="1" dirty="0">
                <a:solidFill>
                  <a:schemeClr val="accent1">
                    <a:lumMod val="75000"/>
                  </a:schemeClr>
                </a:solidFill>
              </a:rPr>
              <a:t>奈良少年院</a:t>
            </a:r>
            <a:endParaRPr kumimoji="1" lang="ja-JP" altLang="en-US" b="1" dirty="0">
              <a:solidFill>
                <a:schemeClr val="accent1">
                  <a:lumMod val="75000"/>
                </a:schemeClr>
              </a:solidFill>
            </a:endParaRPr>
          </a:p>
        </p:txBody>
      </p:sp>
      <p:pic>
        <p:nvPicPr>
          <p:cNvPr id="4" name="Picture 13" descr="P:\教育\春日\直江\奈良少年院写真\施設\その他\SAVE0026庁舎前（採用）.JPG">
            <a:extLst>
              <a:ext uri="{FF2B5EF4-FFF2-40B4-BE49-F238E27FC236}">
                <a16:creationId xmlns:a16="http://schemas.microsoft.com/office/drawing/2014/main" id="{2E43BB78-9725-41A3-A71B-AB634B1BC958}"/>
              </a:ext>
            </a:extLst>
          </p:cNvPr>
          <p:cNvPicPr>
            <a:picLocks noGrp="1" noChangeAspect="1" noChangeArrowheads="1"/>
          </p:cNvPicPr>
          <p:nvPr>
            <p:ph idx="1"/>
          </p:nvPr>
        </p:nvPicPr>
        <p:blipFill>
          <a:blip r:embed="rId2" cstate="print">
            <a:lum contrast="18000"/>
          </a:blip>
          <a:srcRect/>
          <a:stretch>
            <a:fillRect/>
          </a:stretch>
        </p:blipFill>
        <p:spPr bwMode="auto">
          <a:xfrm>
            <a:off x="354475" y="1928191"/>
            <a:ext cx="11506175" cy="4154557"/>
          </a:xfrm>
          <a:prstGeom prst="rect">
            <a:avLst/>
          </a:prstGeom>
          <a:noFill/>
          <a:ln w="9525">
            <a:noFill/>
            <a:miter lim="800000"/>
            <a:headEnd/>
            <a:tailEnd/>
          </a:ln>
        </p:spPr>
      </p:pic>
    </p:spTree>
    <p:extLst>
      <p:ext uri="{BB962C8B-B14F-4D97-AF65-F5344CB8AC3E}">
        <p14:creationId xmlns:p14="http://schemas.microsoft.com/office/powerpoint/2010/main" val="179249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70114A-19F2-F680-8F3A-5107B1E1D2E1}"/>
              </a:ext>
            </a:extLst>
          </p:cNvPr>
          <p:cNvSpPr>
            <a:spLocks noGrp="1"/>
          </p:cNvSpPr>
          <p:nvPr>
            <p:ph type="title"/>
          </p:nvPr>
        </p:nvSpPr>
        <p:spPr>
          <a:xfrm>
            <a:off x="838200" y="365126"/>
            <a:ext cx="10515600" cy="957648"/>
          </a:xfrm>
        </p:spPr>
        <p:txBody>
          <a:bodyPr/>
          <a:lstStyle/>
          <a:p>
            <a:r>
              <a:rPr lang="ja-JP" altLang="en-US" b="1" dirty="0">
                <a:solidFill>
                  <a:schemeClr val="accent1">
                    <a:lumMod val="75000"/>
                  </a:schemeClr>
                </a:solidFill>
              </a:rPr>
              <a:t>浪速少年院</a:t>
            </a:r>
            <a:endParaRPr kumimoji="1" lang="ja-JP" altLang="en-US" b="1" dirty="0">
              <a:solidFill>
                <a:schemeClr val="accent1">
                  <a:lumMod val="75000"/>
                </a:schemeClr>
              </a:solidFill>
            </a:endParaRPr>
          </a:p>
        </p:txBody>
      </p:sp>
      <p:pic>
        <p:nvPicPr>
          <p:cNvPr id="1026" name="Picture 2" descr="浪速少年院　庁舎写真２">
            <a:extLst>
              <a:ext uri="{FF2B5EF4-FFF2-40B4-BE49-F238E27FC236}">
                <a16:creationId xmlns:a16="http://schemas.microsoft.com/office/drawing/2014/main" id="{A8EE2009-810B-595E-5594-F980AFFE6EE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246" t="14154" b="19736"/>
          <a:stretch/>
        </p:blipFill>
        <p:spPr bwMode="auto">
          <a:xfrm>
            <a:off x="921358" y="1322774"/>
            <a:ext cx="10349283" cy="5415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425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99CE2C-A716-48D7-8BDB-049CBB8777A4}"/>
              </a:ext>
            </a:extLst>
          </p:cNvPr>
          <p:cNvSpPr>
            <a:spLocks noGrp="1"/>
          </p:cNvSpPr>
          <p:nvPr>
            <p:ph type="title"/>
          </p:nvPr>
        </p:nvSpPr>
        <p:spPr>
          <a:xfrm>
            <a:off x="838200" y="249511"/>
            <a:ext cx="10515600" cy="1148366"/>
          </a:xfrm>
        </p:spPr>
        <p:txBody>
          <a:bodyPr>
            <a:normAutofit/>
          </a:bodyPr>
          <a:lstStyle/>
          <a:p>
            <a:r>
              <a:rPr lang="ja-JP" altLang="en-US" sz="4800" b="1" dirty="0">
                <a:solidFill>
                  <a:schemeClr val="accent1">
                    <a:lumMod val="75000"/>
                  </a:schemeClr>
                </a:solidFill>
                <a:latin typeface="Arial" panose="020B0604020202020204" pitchFamily="34" charset="0"/>
                <a:cs typeface="Arial" panose="020B0604020202020204" pitchFamily="34" charset="0"/>
              </a:rPr>
              <a:t>浪速少年院</a:t>
            </a:r>
            <a:endParaRPr kumimoji="1" lang="ja-JP" altLang="en-US" sz="4800" b="1" dirty="0">
              <a:solidFill>
                <a:schemeClr val="accent1">
                  <a:lumMod val="75000"/>
                </a:schemeClr>
              </a:solidFill>
              <a:latin typeface="Arial" panose="020B0604020202020204" pitchFamily="34" charset="0"/>
              <a:cs typeface="Arial" panose="020B0604020202020204" pitchFamily="34" charset="0"/>
            </a:endParaRPr>
          </a:p>
        </p:txBody>
      </p:sp>
      <p:sp>
        <p:nvSpPr>
          <p:cNvPr id="3" name="コンテンツ プレースホルダー 2">
            <a:extLst>
              <a:ext uri="{FF2B5EF4-FFF2-40B4-BE49-F238E27FC236}">
                <a16:creationId xmlns:a16="http://schemas.microsoft.com/office/drawing/2014/main" id="{EF676BD8-19B6-460A-AA3F-C0CC0AB8A526}"/>
              </a:ext>
            </a:extLst>
          </p:cNvPr>
          <p:cNvSpPr>
            <a:spLocks noGrp="1"/>
          </p:cNvSpPr>
          <p:nvPr>
            <p:ph idx="1"/>
          </p:nvPr>
        </p:nvSpPr>
        <p:spPr>
          <a:xfrm>
            <a:off x="838200" y="1513491"/>
            <a:ext cx="10515600" cy="4979384"/>
          </a:xfrm>
        </p:spPr>
        <p:txBody>
          <a:bodyPr>
            <a:normAutofit/>
          </a:bodyPr>
          <a:lstStyle/>
          <a:p>
            <a:pPr>
              <a:lnSpc>
                <a:spcPct val="100000"/>
              </a:lnSpc>
            </a:pPr>
            <a:r>
              <a:rPr kumimoji="1" lang="en-US" altLang="ja-JP" sz="4400" dirty="0">
                <a:solidFill>
                  <a:schemeClr val="accent1">
                    <a:lumMod val="50000"/>
                  </a:schemeClr>
                </a:solidFill>
                <a:latin typeface="Arial" panose="020B0604020202020204" pitchFamily="34" charset="0"/>
                <a:cs typeface="Arial" panose="020B0604020202020204" pitchFamily="34" charset="0"/>
              </a:rPr>
              <a:t> </a:t>
            </a:r>
            <a:r>
              <a:rPr lang="ja-JP" altLang="en-US" sz="3600" dirty="0">
                <a:latin typeface="Arial" panose="020B0604020202020204" pitchFamily="34" charset="0"/>
                <a:cs typeface="Arial" panose="020B0604020202020204" pitchFamily="34" charset="0"/>
              </a:rPr>
              <a:t>収容人数 　</a:t>
            </a:r>
            <a:r>
              <a:rPr lang="ja-JP" altLang="en-US" sz="3600" b="1" dirty="0">
                <a:latin typeface="Arial" panose="020B0604020202020204" pitchFamily="34" charset="0"/>
                <a:cs typeface="Arial" panose="020B0604020202020204" pitchFamily="34" charset="0"/>
              </a:rPr>
              <a:t>：</a:t>
            </a:r>
            <a:r>
              <a:rPr lang="ja-JP" altLang="en-US" sz="3200" dirty="0">
                <a:latin typeface="Arial" panose="020B0604020202020204" pitchFamily="34" charset="0"/>
                <a:cs typeface="Arial" panose="020B0604020202020204" pitchFamily="34" charset="0"/>
              </a:rPr>
              <a:t>　男子少年 約</a:t>
            </a:r>
            <a:r>
              <a:rPr lang="ja-JP" altLang="en-US" sz="4000" dirty="0">
                <a:latin typeface="Arial" panose="020B0604020202020204" pitchFamily="34" charset="0"/>
                <a:cs typeface="Arial" panose="020B0604020202020204" pitchFamily="34" charset="0"/>
              </a:rPr>
              <a:t>６０</a:t>
            </a:r>
            <a:r>
              <a:rPr lang="ja-JP" altLang="en-US" sz="3200" dirty="0">
                <a:latin typeface="Arial" panose="020B0604020202020204" pitchFamily="34" charset="0"/>
                <a:cs typeface="Arial" panose="020B0604020202020204" pitchFamily="34" charset="0"/>
              </a:rPr>
              <a:t>人</a:t>
            </a:r>
            <a:r>
              <a:rPr lang="en-US" altLang="ja-JP" sz="3200" dirty="0">
                <a:latin typeface="Arial" panose="020B0604020202020204" pitchFamily="34" charset="0"/>
                <a:cs typeface="Arial" panose="020B0604020202020204" pitchFamily="34" charset="0"/>
              </a:rPr>
              <a:t> </a:t>
            </a:r>
            <a:endParaRPr kumimoji="1" lang="en-US" altLang="ja-JP" sz="3200" dirty="0">
              <a:latin typeface="Arial" panose="020B0604020202020204" pitchFamily="34" charset="0"/>
              <a:cs typeface="Arial" panose="020B0604020202020204" pitchFamily="34" charset="0"/>
            </a:endParaRPr>
          </a:p>
          <a:p>
            <a:pPr>
              <a:lnSpc>
                <a:spcPct val="100000"/>
              </a:lnSpc>
            </a:pPr>
            <a:r>
              <a:rPr lang="en-US" altLang="ja-JP" sz="4000" dirty="0">
                <a:latin typeface="Arial" panose="020B0604020202020204" pitchFamily="34" charset="0"/>
                <a:cs typeface="Arial" panose="020B0604020202020204" pitchFamily="34" charset="0"/>
              </a:rPr>
              <a:t> </a:t>
            </a:r>
            <a:r>
              <a:rPr lang="ja-JP" altLang="en-US" sz="3600" dirty="0">
                <a:latin typeface="Arial" panose="020B0604020202020204" pitchFamily="34" charset="0"/>
                <a:cs typeface="Arial" panose="020B0604020202020204" pitchFamily="34" charset="0"/>
              </a:rPr>
              <a:t>入院時年齢</a:t>
            </a:r>
            <a:r>
              <a:rPr lang="en-US" altLang="ja-JP" sz="4000" dirty="0">
                <a:latin typeface="Arial" panose="020B0604020202020204" pitchFamily="34" charset="0"/>
                <a:cs typeface="Arial" panose="020B0604020202020204" pitchFamily="34" charset="0"/>
              </a:rPr>
              <a:t> </a:t>
            </a:r>
            <a:r>
              <a:rPr lang="en-US" altLang="ja-JP" sz="3200" b="1" dirty="0">
                <a:latin typeface="Arial" panose="020B0604020202020204" pitchFamily="34" charset="0"/>
                <a:cs typeface="Arial" panose="020B0604020202020204" pitchFamily="34" charset="0"/>
              </a:rPr>
              <a:t> </a:t>
            </a:r>
            <a:r>
              <a:rPr lang="en-US" altLang="ja-JP" sz="3600" b="1" dirty="0">
                <a:latin typeface="+mj-ea"/>
                <a:ea typeface="+mj-ea"/>
                <a:cs typeface="Arial" panose="020B0604020202020204" pitchFamily="34" charset="0"/>
              </a:rPr>
              <a:t>:</a:t>
            </a:r>
            <a:r>
              <a:rPr lang="en-US" altLang="ja-JP" sz="3200" b="1" dirty="0">
                <a:latin typeface="Arial" panose="020B0604020202020204" pitchFamily="34" charset="0"/>
                <a:cs typeface="Arial" panose="020B0604020202020204" pitchFamily="34" charset="0"/>
              </a:rPr>
              <a:t>  </a:t>
            </a:r>
            <a:r>
              <a:rPr lang="ja-JP" altLang="en-US" sz="4000" dirty="0">
                <a:latin typeface="Arial" panose="020B0604020202020204" pitchFamily="34" charset="0"/>
                <a:cs typeface="Arial" panose="020B0604020202020204" pitchFamily="34" charset="0"/>
              </a:rPr>
              <a:t>１５</a:t>
            </a:r>
            <a:r>
              <a:rPr lang="ja-JP" altLang="en-US" sz="3200" dirty="0">
                <a:latin typeface="Arial" panose="020B0604020202020204" pitchFamily="34" charset="0"/>
                <a:cs typeface="Arial" panose="020B0604020202020204" pitchFamily="34" charset="0"/>
              </a:rPr>
              <a:t>～</a:t>
            </a:r>
            <a:r>
              <a:rPr lang="ja-JP" altLang="en-US" sz="4000" dirty="0">
                <a:latin typeface="Arial" panose="020B0604020202020204" pitchFamily="34" charset="0"/>
                <a:cs typeface="Arial" panose="020B0604020202020204" pitchFamily="34" charset="0"/>
              </a:rPr>
              <a:t>１９</a:t>
            </a:r>
            <a:r>
              <a:rPr lang="ja-JP" altLang="en-US" sz="3200" dirty="0">
                <a:latin typeface="Arial" panose="020B0604020202020204" pitchFamily="34" charset="0"/>
                <a:cs typeface="Arial" panose="020B0604020202020204" pitchFamily="34" charset="0"/>
              </a:rPr>
              <a:t>歳</a:t>
            </a:r>
            <a:endParaRPr lang="en-US" altLang="ja-JP" sz="4000" dirty="0">
              <a:latin typeface="Arial" panose="020B0604020202020204" pitchFamily="34" charset="0"/>
              <a:cs typeface="Arial" panose="020B0604020202020204" pitchFamily="34" charset="0"/>
            </a:endParaRPr>
          </a:p>
          <a:p>
            <a:pPr>
              <a:lnSpc>
                <a:spcPct val="100000"/>
              </a:lnSpc>
            </a:pPr>
            <a:r>
              <a:rPr lang="en-US" altLang="ja-JP" sz="4000" dirty="0">
                <a:latin typeface="Arial" panose="020B0604020202020204" pitchFamily="34" charset="0"/>
                <a:cs typeface="Arial" panose="020B0604020202020204" pitchFamily="34" charset="0"/>
              </a:rPr>
              <a:t> </a:t>
            </a:r>
            <a:r>
              <a:rPr lang="ja-JP" altLang="en-US" sz="3600" dirty="0">
                <a:latin typeface="Arial" panose="020B0604020202020204" pitchFamily="34" charset="0"/>
                <a:cs typeface="Arial" panose="020B0604020202020204" pitchFamily="34" charset="0"/>
              </a:rPr>
              <a:t>収容期間</a:t>
            </a:r>
            <a:r>
              <a:rPr lang="en-US" altLang="ja-JP" sz="4000" dirty="0">
                <a:latin typeface="Arial" panose="020B0604020202020204" pitchFamily="34" charset="0"/>
                <a:cs typeface="Arial" panose="020B0604020202020204" pitchFamily="34" charset="0"/>
              </a:rPr>
              <a:t>  :  </a:t>
            </a:r>
            <a:r>
              <a:rPr lang="ja-JP" altLang="en-US" sz="4000" dirty="0">
                <a:latin typeface="Arial" panose="020B0604020202020204" pitchFamily="34" charset="0"/>
                <a:cs typeface="Arial" panose="020B0604020202020204" pitchFamily="34" charset="0"/>
              </a:rPr>
              <a:t>１１</a:t>
            </a:r>
            <a:r>
              <a:rPr lang="ja-JP" altLang="en-US" sz="3200" dirty="0">
                <a:latin typeface="Arial" panose="020B0604020202020204" pitchFamily="34" charset="0"/>
                <a:cs typeface="Arial" panose="020B0604020202020204" pitchFamily="34" charset="0"/>
              </a:rPr>
              <a:t>か月～</a:t>
            </a:r>
            <a:r>
              <a:rPr lang="ja-JP" altLang="en-US" sz="4000" dirty="0">
                <a:latin typeface="Arial" panose="020B0604020202020204" pitchFamily="34" charset="0"/>
                <a:cs typeface="Arial" panose="020B0604020202020204" pitchFamily="34" charset="0"/>
              </a:rPr>
              <a:t>３</a:t>
            </a:r>
            <a:r>
              <a:rPr lang="ja-JP" altLang="en-US" sz="3200" dirty="0">
                <a:latin typeface="Arial" panose="020B0604020202020204" pitchFamily="34" charset="0"/>
                <a:cs typeface="Arial" panose="020B0604020202020204" pitchFamily="34" charset="0"/>
              </a:rPr>
              <a:t>年</a:t>
            </a:r>
            <a:endParaRPr lang="en-US" altLang="ja-JP" sz="3200" dirty="0">
              <a:latin typeface="Arial" panose="020B0604020202020204" pitchFamily="34" charset="0"/>
              <a:cs typeface="Arial" panose="020B0604020202020204" pitchFamily="34" charset="0"/>
            </a:endParaRPr>
          </a:p>
          <a:p>
            <a:pPr>
              <a:lnSpc>
                <a:spcPct val="100000"/>
              </a:lnSpc>
            </a:pPr>
            <a:r>
              <a:rPr lang="en-US" altLang="ja-JP" sz="4000" dirty="0">
                <a:latin typeface="Arial" panose="020B0604020202020204" pitchFamily="34" charset="0"/>
                <a:cs typeface="Arial" panose="020B0604020202020204" pitchFamily="34" charset="0"/>
              </a:rPr>
              <a:t> </a:t>
            </a:r>
            <a:r>
              <a:rPr lang="ja-JP" altLang="en-US" sz="3600" dirty="0">
                <a:latin typeface="Arial" panose="020B0604020202020204" pitchFamily="34" charset="0"/>
                <a:cs typeface="Arial" panose="020B0604020202020204" pitchFamily="34" charset="0"/>
              </a:rPr>
              <a:t>非行の種類</a:t>
            </a:r>
            <a:r>
              <a:rPr lang="en-US" altLang="ja-JP" sz="3600" dirty="0">
                <a:latin typeface="Arial" panose="020B0604020202020204" pitchFamily="34" charset="0"/>
                <a:cs typeface="Arial" panose="020B0604020202020204" pitchFamily="34" charset="0"/>
              </a:rPr>
              <a:t> (%) </a:t>
            </a:r>
            <a:r>
              <a:rPr lang="en-US" altLang="ja-JP" sz="4000" dirty="0">
                <a:latin typeface="Arial" panose="020B0604020202020204" pitchFamily="34" charset="0"/>
                <a:cs typeface="Arial" panose="020B0604020202020204" pitchFamily="34" charset="0"/>
              </a:rPr>
              <a:t> :                          </a:t>
            </a:r>
            <a:r>
              <a:rPr lang="en-US" altLang="ja-JP" sz="3200" dirty="0">
                <a:latin typeface="Arial" panose="020B0604020202020204" pitchFamily="34" charset="0"/>
                <a:cs typeface="Arial" panose="020B0604020202020204" pitchFamily="34" charset="0"/>
              </a:rPr>
              <a:t>      </a:t>
            </a:r>
          </a:p>
          <a:p>
            <a:pPr>
              <a:lnSpc>
                <a:spcPct val="150000"/>
              </a:lnSpc>
            </a:pPr>
            <a:endParaRPr lang="en-US" altLang="ja-JP" sz="3200" dirty="0">
              <a:solidFill>
                <a:schemeClr val="accent5">
                  <a:lumMod val="50000"/>
                </a:schemeClr>
              </a:solidFill>
              <a:latin typeface="Arial" panose="020B0604020202020204" pitchFamily="34" charset="0"/>
              <a:cs typeface="Arial" panose="020B0604020202020204" pitchFamily="34" charset="0"/>
            </a:endParaRPr>
          </a:p>
          <a:p>
            <a:pPr>
              <a:lnSpc>
                <a:spcPct val="150000"/>
              </a:lnSpc>
            </a:pPr>
            <a:endParaRPr lang="en-US" altLang="ja-JP" sz="3600" dirty="0">
              <a:solidFill>
                <a:schemeClr val="accent5">
                  <a:lumMod val="50000"/>
                </a:schemeClr>
              </a:solidFill>
              <a:latin typeface="Arial" panose="020B0604020202020204" pitchFamily="34" charset="0"/>
              <a:cs typeface="Arial" panose="020B0604020202020204" pitchFamily="34" charset="0"/>
            </a:endParaRPr>
          </a:p>
          <a:p>
            <a:pPr marL="0" indent="0">
              <a:buNone/>
            </a:pPr>
            <a:endParaRPr kumimoji="1" lang="ja-JP" altLang="en-US" dirty="0">
              <a:solidFill>
                <a:schemeClr val="accent1">
                  <a:lumMod val="50000"/>
                </a:schemeClr>
              </a:solidFill>
              <a:latin typeface="Arial" panose="020B0604020202020204" pitchFamily="34" charset="0"/>
              <a:cs typeface="Arial" panose="020B0604020202020204" pitchFamily="34" charset="0"/>
            </a:endParaRPr>
          </a:p>
        </p:txBody>
      </p:sp>
      <p:cxnSp>
        <p:nvCxnSpPr>
          <p:cNvPr id="14" name="直線矢印コネクタ 13">
            <a:extLst>
              <a:ext uri="{FF2B5EF4-FFF2-40B4-BE49-F238E27FC236}">
                <a16:creationId xmlns:a16="http://schemas.microsoft.com/office/drawing/2014/main" id="{40DF06CE-0E19-42EE-AF05-7EEDA0918FE6}"/>
              </a:ext>
            </a:extLst>
          </p:cNvPr>
          <p:cNvCxnSpPr>
            <a:cxnSpLocks/>
          </p:cNvCxnSpPr>
          <p:nvPr/>
        </p:nvCxnSpPr>
        <p:spPr>
          <a:xfrm flipV="1">
            <a:off x="8941031" y="5632339"/>
            <a:ext cx="0" cy="27860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F972521A-1865-4582-BCDE-990BB6FF9078}"/>
              </a:ext>
            </a:extLst>
          </p:cNvPr>
          <p:cNvSpPr txBox="1"/>
          <p:nvPr/>
        </p:nvSpPr>
        <p:spPr>
          <a:xfrm>
            <a:off x="9641479" y="4268432"/>
            <a:ext cx="16045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（令和</a:t>
            </a:r>
            <a:r>
              <a:rPr kumimoji="1" lang="en-US" altLang="ja-JP"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4</a:t>
            </a:r>
            <a:r>
              <a:rPr kumimoji="1" lang="ja-JP" alt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年度）</a:t>
            </a:r>
          </a:p>
        </p:txBody>
      </p:sp>
      <p:cxnSp>
        <p:nvCxnSpPr>
          <p:cNvPr id="6" name="直線矢印コネクタ 5">
            <a:extLst>
              <a:ext uri="{FF2B5EF4-FFF2-40B4-BE49-F238E27FC236}">
                <a16:creationId xmlns:a16="http://schemas.microsoft.com/office/drawing/2014/main" id="{A3D1122A-F322-90F6-4F6B-6AB8ECC19604}"/>
              </a:ext>
            </a:extLst>
          </p:cNvPr>
          <p:cNvCxnSpPr>
            <a:cxnSpLocks/>
          </p:cNvCxnSpPr>
          <p:nvPr/>
        </p:nvCxnSpPr>
        <p:spPr>
          <a:xfrm flipV="1">
            <a:off x="10473153" y="5632339"/>
            <a:ext cx="0" cy="33295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コンテンツ プレースホルダー 7">
            <a:extLst>
              <a:ext uri="{FF2B5EF4-FFF2-40B4-BE49-F238E27FC236}">
                <a16:creationId xmlns:a16="http://schemas.microsoft.com/office/drawing/2014/main" id="{4E8DA106-2163-AD1C-FF1C-433793CA4385}"/>
              </a:ext>
            </a:extLst>
          </p:cNvPr>
          <p:cNvGraphicFramePr>
            <a:graphicFrameLocks/>
          </p:cNvGraphicFramePr>
          <p:nvPr/>
        </p:nvGraphicFramePr>
        <p:xfrm>
          <a:off x="838200" y="3726790"/>
          <a:ext cx="10515600" cy="2567433"/>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直線矢印コネクタ 15">
            <a:extLst>
              <a:ext uri="{FF2B5EF4-FFF2-40B4-BE49-F238E27FC236}">
                <a16:creationId xmlns:a16="http://schemas.microsoft.com/office/drawing/2014/main" id="{46458853-19C5-478A-99A9-9787530A1180}"/>
              </a:ext>
            </a:extLst>
          </p:cNvPr>
          <p:cNvCxnSpPr>
            <a:cxnSpLocks/>
          </p:cNvCxnSpPr>
          <p:nvPr/>
        </p:nvCxnSpPr>
        <p:spPr>
          <a:xfrm flipV="1">
            <a:off x="9891850" y="5632339"/>
            <a:ext cx="0" cy="33295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790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B4B457-06CD-48E4-DC89-69C8B2E83CDD}"/>
              </a:ext>
            </a:extLst>
          </p:cNvPr>
          <p:cNvSpPr>
            <a:spLocks noGrp="1"/>
          </p:cNvSpPr>
          <p:nvPr>
            <p:ph type="title"/>
          </p:nvPr>
        </p:nvSpPr>
        <p:spPr/>
        <p:txBody>
          <a:bodyPr/>
          <a:lstStyle/>
          <a:p>
            <a:r>
              <a:rPr kumimoji="1" lang="ja-JP" altLang="en-US" b="1" dirty="0">
                <a:solidFill>
                  <a:schemeClr val="accent1">
                    <a:lumMod val="75000"/>
                  </a:schemeClr>
                </a:solidFill>
              </a:rPr>
              <a:t>医療</a:t>
            </a:r>
            <a:r>
              <a:rPr lang="ja-JP" altLang="en-US" b="1" dirty="0">
                <a:solidFill>
                  <a:schemeClr val="accent1">
                    <a:lumMod val="75000"/>
                  </a:schemeClr>
                </a:solidFill>
              </a:rPr>
              <a:t>職</a:t>
            </a:r>
            <a:endParaRPr kumimoji="1" lang="ja-JP" altLang="en-US"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7E54E3DD-04A9-9F41-87D6-1A7B9AA4B438}"/>
              </a:ext>
            </a:extLst>
          </p:cNvPr>
          <p:cNvSpPr>
            <a:spLocks noGrp="1"/>
          </p:cNvSpPr>
          <p:nvPr>
            <p:ph idx="1"/>
          </p:nvPr>
        </p:nvSpPr>
        <p:spPr/>
        <p:txBody>
          <a:bodyPr>
            <a:normAutofit/>
          </a:bodyPr>
          <a:lstStyle/>
          <a:p>
            <a:pPr>
              <a:lnSpc>
                <a:spcPts val="4300"/>
              </a:lnSpc>
            </a:pPr>
            <a:r>
              <a:rPr lang="ja-JP" altLang="en-US" sz="3200" dirty="0"/>
              <a:t>医師　　　　　　　</a:t>
            </a:r>
            <a:endParaRPr kumimoji="1" lang="en-US" altLang="ja-JP" sz="3200" dirty="0">
              <a:solidFill>
                <a:srgbClr val="FF0000"/>
              </a:solidFill>
            </a:endParaRPr>
          </a:p>
          <a:p>
            <a:pPr>
              <a:lnSpc>
                <a:spcPts val="4300"/>
              </a:lnSpc>
            </a:pPr>
            <a:r>
              <a:rPr kumimoji="1" lang="ja-JP" altLang="en-US" sz="3200" dirty="0"/>
              <a:t>看護師　　　　　　</a:t>
            </a:r>
            <a:endParaRPr kumimoji="1" lang="en-US" altLang="ja-JP" sz="3200" dirty="0">
              <a:solidFill>
                <a:srgbClr val="FF0000"/>
              </a:solidFill>
            </a:endParaRPr>
          </a:p>
          <a:p>
            <a:pPr>
              <a:lnSpc>
                <a:spcPts val="4300"/>
              </a:lnSpc>
            </a:pPr>
            <a:r>
              <a:rPr lang="ja-JP" altLang="en-US" sz="3200" dirty="0"/>
              <a:t>薬剤師　　　　　　</a:t>
            </a:r>
            <a:endParaRPr lang="en-US" altLang="ja-JP" sz="3200" dirty="0">
              <a:solidFill>
                <a:srgbClr val="FF0000"/>
              </a:solidFill>
            </a:endParaRPr>
          </a:p>
          <a:p>
            <a:pPr>
              <a:lnSpc>
                <a:spcPts val="4300"/>
              </a:lnSpc>
            </a:pPr>
            <a:r>
              <a:rPr lang="ja-JP" altLang="en-US" sz="3200" dirty="0"/>
              <a:t>心理士</a:t>
            </a:r>
            <a:r>
              <a:rPr kumimoji="1" lang="ja-JP" altLang="en-US" sz="3200" dirty="0"/>
              <a:t>　　　　　　</a:t>
            </a:r>
            <a:endParaRPr kumimoji="1" lang="en-US" altLang="ja-JP" sz="3200" dirty="0">
              <a:solidFill>
                <a:srgbClr val="FF0000"/>
              </a:solidFill>
            </a:endParaRPr>
          </a:p>
          <a:p>
            <a:pPr>
              <a:lnSpc>
                <a:spcPts val="4300"/>
              </a:lnSpc>
            </a:pPr>
            <a:r>
              <a:rPr lang="ja-JP" altLang="en-US" sz="3200" dirty="0"/>
              <a:t>作業療法士　　　</a:t>
            </a:r>
            <a:endParaRPr lang="en-US" altLang="ja-JP" sz="3200" dirty="0">
              <a:solidFill>
                <a:srgbClr val="FF0000"/>
              </a:solidFill>
            </a:endParaRPr>
          </a:p>
          <a:p>
            <a:pPr>
              <a:lnSpc>
                <a:spcPts val="4300"/>
              </a:lnSpc>
            </a:pPr>
            <a:r>
              <a:rPr kumimoji="1" lang="ja-JP" altLang="en-US" sz="3200" dirty="0"/>
              <a:t>社会福祉士　　　</a:t>
            </a:r>
            <a:endParaRPr kumimoji="1" lang="ja-JP" altLang="en-US" sz="3200" dirty="0">
              <a:solidFill>
                <a:srgbClr val="FF0000"/>
              </a:solidFill>
            </a:endParaRPr>
          </a:p>
        </p:txBody>
      </p:sp>
      <p:sp>
        <p:nvSpPr>
          <p:cNvPr id="4" name="テキスト ボックス 3">
            <a:extLst>
              <a:ext uri="{FF2B5EF4-FFF2-40B4-BE49-F238E27FC236}">
                <a16:creationId xmlns:a16="http://schemas.microsoft.com/office/drawing/2014/main" id="{D0ABCEC0-C0A8-AD21-3E6F-97CE46AD3011}"/>
              </a:ext>
            </a:extLst>
          </p:cNvPr>
          <p:cNvSpPr txBox="1"/>
          <p:nvPr/>
        </p:nvSpPr>
        <p:spPr>
          <a:xfrm>
            <a:off x="3552964" y="1859780"/>
            <a:ext cx="29631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精神科医</a:t>
            </a:r>
            <a:r>
              <a:rPr kumimoji="1" lang="en-US" altLang="ja-JP"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1</a:t>
            </a: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名</a:t>
            </a:r>
          </a:p>
        </p:txBody>
      </p:sp>
      <p:sp>
        <p:nvSpPr>
          <p:cNvPr id="6" name="テキスト ボックス 5">
            <a:extLst>
              <a:ext uri="{FF2B5EF4-FFF2-40B4-BE49-F238E27FC236}">
                <a16:creationId xmlns:a16="http://schemas.microsoft.com/office/drawing/2014/main" id="{F5D9A95F-7BCA-BDCF-6A86-5E3DF3BD597D}"/>
              </a:ext>
            </a:extLst>
          </p:cNvPr>
          <p:cNvSpPr txBox="1"/>
          <p:nvPr/>
        </p:nvSpPr>
        <p:spPr>
          <a:xfrm>
            <a:off x="3680285" y="2478710"/>
            <a:ext cx="1562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いない</a:t>
            </a:r>
          </a:p>
        </p:txBody>
      </p:sp>
      <p:sp>
        <p:nvSpPr>
          <p:cNvPr id="8" name="テキスト ボックス 7">
            <a:extLst>
              <a:ext uri="{FF2B5EF4-FFF2-40B4-BE49-F238E27FC236}">
                <a16:creationId xmlns:a16="http://schemas.microsoft.com/office/drawing/2014/main" id="{F906B187-5F3B-22B0-AF82-52D3032E3066}"/>
              </a:ext>
            </a:extLst>
          </p:cNvPr>
          <p:cNvSpPr txBox="1"/>
          <p:nvPr/>
        </p:nvSpPr>
        <p:spPr>
          <a:xfrm>
            <a:off x="3680285" y="3876738"/>
            <a:ext cx="1562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いない</a:t>
            </a:r>
          </a:p>
        </p:txBody>
      </p:sp>
      <p:sp>
        <p:nvSpPr>
          <p:cNvPr id="9" name="テキスト ボックス 8">
            <a:extLst>
              <a:ext uri="{FF2B5EF4-FFF2-40B4-BE49-F238E27FC236}">
                <a16:creationId xmlns:a16="http://schemas.microsoft.com/office/drawing/2014/main" id="{EACD7CE4-F75B-3864-CBAF-DCB733233C65}"/>
              </a:ext>
            </a:extLst>
          </p:cNvPr>
          <p:cNvSpPr txBox="1"/>
          <p:nvPr/>
        </p:nvSpPr>
        <p:spPr>
          <a:xfrm>
            <a:off x="3680285" y="3175842"/>
            <a:ext cx="1562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いない</a:t>
            </a:r>
          </a:p>
        </p:txBody>
      </p:sp>
      <p:sp>
        <p:nvSpPr>
          <p:cNvPr id="10" name="テキスト ボックス 9">
            <a:extLst>
              <a:ext uri="{FF2B5EF4-FFF2-40B4-BE49-F238E27FC236}">
                <a16:creationId xmlns:a16="http://schemas.microsoft.com/office/drawing/2014/main" id="{18F1F4FD-7340-689D-67DA-C359CDECD2B3}"/>
              </a:ext>
            </a:extLst>
          </p:cNvPr>
          <p:cNvSpPr txBox="1"/>
          <p:nvPr/>
        </p:nvSpPr>
        <p:spPr>
          <a:xfrm>
            <a:off x="3680285" y="4571220"/>
            <a:ext cx="1562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いない</a:t>
            </a:r>
          </a:p>
        </p:txBody>
      </p:sp>
      <p:sp>
        <p:nvSpPr>
          <p:cNvPr id="11" name="テキスト ボックス 10">
            <a:extLst>
              <a:ext uri="{FF2B5EF4-FFF2-40B4-BE49-F238E27FC236}">
                <a16:creationId xmlns:a16="http://schemas.microsoft.com/office/drawing/2014/main" id="{B1E39488-C2A8-2C05-3DFA-F5A2DFA2A472}"/>
              </a:ext>
            </a:extLst>
          </p:cNvPr>
          <p:cNvSpPr txBox="1"/>
          <p:nvPr/>
        </p:nvSpPr>
        <p:spPr>
          <a:xfrm>
            <a:off x="3680285" y="5227898"/>
            <a:ext cx="1562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いない</a:t>
            </a:r>
          </a:p>
        </p:txBody>
      </p:sp>
    </p:spTree>
    <p:extLst>
      <p:ext uri="{BB962C8B-B14F-4D97-AF65-F5344CB8AC3E}">
        <p14:creationId xmlns:p14="http://schemas.microsoft.com/office/powerpoint/2010/main" val="54785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E5D02B-A2A6-CCC9-809B-71AA1F04E2B5}"/>
              </a:ext>
            </a:extLst>
          </p:cNvPr>
          <p:cNvSpPr>
            <a:spLocks noGrp="1"/>
          </p:cNvSpPr>
          <p:nvPr>
            <p:ph type="title"/>
          </p:nvPr>
        </p:nvSpPr>
        <p:spPr/>
        <p:txBody>
          <a:bodyPr/>
          <a:lstStyle/>
          <a:p>
            <a:r>
              <a:rPr kumimoji="1" lang="ja-JP" altLang="en-US" b="1" dirty="0">
                <a:solidFill>
                  <a:schemeClr val="accent1">
                    <a:lumMod val="75000"/>
                  </a:schemeClr>
                </a:solidFill>
              </a:rPr>
              <a:t>職員構成  </a:t>
            </a:r>
            <a:r>
              <a:rPr lang="ja-JP" altLang="en-US" sz="3200" b="1" dirty="0">
                <a:solidFill>
                  <a:schemeClr val="accent1">
                    <a:lumMod val="75000"/>
                  </a:schemeClr>
                </a:solidFill>
              </a:rPr>
              <a:t>（計</a:t>
            </a:r>
            <a:r>
              <a:rPr lang="en-US" altLang="ja-JP" sz="3200" b="1" dirty="0">
                <a:solidFill>
                  <a:schemeClr val="accent1">
                    <a:lumMod val="75000"/>
                  </a:schemeClr>
                </a:solidFill>
              </a:rPr>
              <a:t>68</a:t>
            </a:r>
            <a:r>
              <a:rPr lang="ja-JP" altLang="en-US" sz="3200" b="1" dirty="0">
                <a:solidFill>
                  <a:schemeClr val="accent1">
                    <a:lumMod val="75000"/>
                  </a:schemeClr>
                </a:solidFill>
              </a:rPr>
              <a:t>人）</a:t>
            </a:r>
            <a:endParaRPr kumimoji="1" lang="ja-JP" altLang="en-US"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CBB6375D-56AB-575C-AA30-96881CCDB377}"/>
              </a:ext>
            </a:extLst>
          </p:cNvPr>
          <p:cNvSpPr>
            <a:spLocks noGrp="1"/>
          </p:cNvSpPr>
          <p:nvPr>
            <p:ph idx="1"/>
          </p:nvPr>
        </p:nvSpPr>
        <p:spPr/>
        <p:txBody>
          <a:bodyPr>
            <a:normAutofit/>
          </a:bodyPr>
          <a:lstStyle/>
          <a:p>
            <a:r>
              <a:rPr kumimoji="1" lang="ja-JP" altLang="en-US" sz="3200" dirty="0"/>
              <a:t>公安職 　</a:t>
            </a:r>
            <a:r>
              <a:rPr kumimoji="1" lang="en-US" altLang="ja-JP" sz="3200" dirty="0"/>
              <a:t>65</a:t>
            </a:r>
            <a:r>
              <a:rPr kumimoji="1" lang="ja-JP" altLang="en-US" sz="3200" dirty="0"/>
              <a:t>人</a:t>
            </a:r>
            <a:endParaRPr kumimoji="1" lang="en-US" altLang="ja-JP" sz="3200" dirty="0"/>
          </a:p>
          <a:p>
            <a:r>
              <a:rPr lang="ja-JP" altLang="en-US" sz="3200" dirty="0"/>
              <a:t>行政職　　</a:t>
            </a:r>
            <a:r>
              <a:rPr lang="en-US" altLang="ja-JP" sz="3200" dirty="0"/>
              <a:t>2</a:t>
            </a:r>
            <a:r>
              <a:rPr lang="ja-JP" altLang="en-US" sz="3200" dirty="0"/>
              <a:t>人</a:t>
            </a:r>
            <a:endParaRPr lang="en-US" altLang="ja-JP" sz="3200" dirty="0"/>
          </a:p>
          <a:p>
            <a:r>
              <a:rPr kumimoji="1" lang="ja-JP" altLang="en-US" sz="3200" dirty="0"/>
              <a:t>医療職　　</a:t>
            </a:r>
            <a:r>
              <a:rPr kumimoji="1" lang="en-US" altLang="ja-JP" sz="3200" dirty="0"/>
              <a:t>1</a:t>
            </a:r>
            <a:r>
              <a:rPr kumimoji="1" lang="ja-JP" altLang="en-US" sz="3200" dirty="0"/>
              <a:t>人</a:t>
            </a:r>
          </a:p>
        </p:txBody>
      </p:sp>
    </p:spTree>
    <p:extLst>
      <p:ext uri="{BB962C8B-B14F-4D97-AF65-F5344CB8AC3E}">
        <p14:creationId xmlns:p14="http://schemas.microsoft.com/office/powerpoint/2010/main" val="364030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9F3890-A48F-8E29-196F-0F09B46B5688}"/>
              </a:ext>
            </a:extLst>
          </p:cNvPr>
          <p:cNvSpPr>
            <a:spLocks noGrp="1"/>
          </p:cNvSpPr>
          <p:nvPr>
            <p:ph type="title"/>
          </p:nvPr>
        </p:nvSpPr>
        <p:spPr/>
        <p:txBody>
          <a:bodyPr/>
          <a:lstStyle/>
          <a:p>
            <a:r>
              <a:rPr lang="ja-JP" altLang="en-US" b="1" dirty="0">
                <a:solidFill>
                  <a:schemeClr val="accent1">
                    <a:lumMod val="75000"/>
                  </a:schemeClr>
                </a:solidFill>
              </a:rPr>
              <a:t>私の主な業務</a:t>
            </a:r>
            <a:endParaRPr kumimoji="1" lang="ja-JP" altLang="en-US"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DF94F64D-E852-F06F-73CC-62ED5DF7B604}"/>
              </a:ext>
            </a:extLst>
          </p:cNvPr>
          <p:cNvSpPr>
            <a:spLocks noGrp="1"/>
          </p:cNvSpPr>
          <p:nvPr>
            <p:ph idx="1"/>
          </p:nvPr>
        </p:nvSpPr>
        <p:spPr/>
        <p:txBody>
          <a:bodyPr/>
          <a:lstStyle/>
          <a:p>
            <a:pPr>
              <a:lnSpc>
                <a:spcPct val="150000"/>
              </a:lnSpc>
            </a:pPr>
            <a:r>
              <a:rPr lang="ja-JP" altLang="en-US" dirty="0"/>
              <a:t>医務科</a:t>
            </a:r>
            <a:r>
              <a:rPr kumimoji="1" lang="ja-JP" altLang="en-US" dirty="0"/>
              <a:t>診察  </a:t>
            </a:r>
            <a:r>
              <a:rPr kumimoji="1" lang="ja-JP" altLang="en-US" sz="2400" dirty="0"/>
              <a:t>（身体がメイン）</a:t>
            </a:r>
            <a:endParaRPr kumimoji="1" lang="en-US" altLang="ja-JP" sz="2400" dirty="0"/>
          </a:p>
          <a:p>
            <a:pPr>
              <a:lnSpc>
                <a:spcPct val="150000"/>
              </a:lnSpc>
            </a:pPr>
            <a:r>
              <a:rPr lang="ja-JP" altLang="en-US" dirty="0"/>
              <a:t>精神科診察　</a:t>
            </a:r>
            <a:endParaRPr lang="en-US" altLang="ja-JP" dirty="0"/>
          </a:p>
          <a:p>
            <a:pPr>
              <a:lnSpc>
                <a:spcPct val="150000"/>
              </a:lnSpc>
            </a:pPr>
            <a:r>
              <a:rPr kumimoji="1" lang="ja-JP" altLang="en-US" dirty="0"/>
              <a:t>入院時健康診断、　</a:t>
            </a:r>
            <a:endParaRPr kumimoji="1" lang="en-US" altLang="ja-JP" dirty="0"/>
          </a:p>
          <a:p>
            <a:pPr>
              <a:lnSpc>
                <a:spcPct val="150000"/>
              </a:lnSpc>
            </a:pPr>
            <a:r>
              <a:rPr kumimoji="1" lang="ja-JP" altLang="en-US" dirty="0"/>
              <a:t>医務課長面接</a:t>
            </a:r>
            <a:endParaRPr kumimoji="1" lang="en-US" altLang="ja-JP" dirty="0"/>
          </a:p>
          <a:p>
            <a:pPr>
              <a:lnSpc>
                <a:spcPct val="150000"/>
              </a:lnSpc>
            </a:pPr>
            <a:r>
              <a:rPr lang="ja-JP" altLang="en-US" dirty="0"/>
              <a:t>職員の健康管理</a:t>
            </a:r>
            <a:r>
              <a:rPr kumimoji="1" lang="ja-JP" altLang="en-US" dirty="0"/>
              <a:t>　</a:t>
            </a:r>
          </a:p>
        </p:txBody>
      </p:sp>
      <p:sp>
        <p:nvSpPr>
          <p:cNvPr id="5" name="テキスト ボックス 4">
            <a:extLst>
              <a:ext uri="{FF2B5EF4-FFF2-40B4-BE49-F238E27FC236}">
                <a16:creationId xmlns:a16="http://schemas.microsoft.com/office/drawing/2014/main" id="{48DB176F-A902-4E6A-A3DF-E2601BE3600F}"/>
              </a:ext>
            </a:extLst>
          </p:cNvPr>
          <p:cNvSpPr txBox="1"/>
          <p:nvPr/>
        </p:nvSpPr>
        <p:spPr>
          <a:xfrm>
            <a:off x="7838231" y="3220380"/>
            <a:ext cx="389825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Word</a:t>
            </a:r>
            <a:r>
              <a:rPr kumimoji="1" lang="ja-JP" altLang="en-US" sz="32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に記録し、院内イントラネットで公開</a:t>
            </a:r>
          </a:p>
        </p:txBody>
      </p:sp>
      <p:cxnSp>
        <p:nvCxnSpPr>
          <p:cNvPr id="7" name="直線矢印コネクタ 6">
            <a:extLst>
              <a:ext uri="{FF2B5EF4-FFF2-40B4-BE49-F238E27FC236}">
                <a16:creationId xmlns:a16="http://schemas.microsoft.com/office/drawing/2014/main" id="{C7FD0D75-42A2-A709-13FC-89A0EBD120C1}"/>
              </a:ext>
            </a:extLst>
          </p:cNvPr>
          <p:cNvCxnSpPr>
            <a:cxnSpLocks/>
          </p:cNvCxnSpPr>
          <p:nvPr/>
        </p:nvCxnSpPr>
        <p:spPr>
          <a:xfrm>
            <a:off x="3113590" y="2997843"/>
            <a:ext cx="4479402" cy="4311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6EC10B20-8849-48DC-D231-47696DB85735}"/>
              </a:ext>
            </a:extLst>
          </p:cNvPr>
          <p:cNvCxnSpPr>
            <a:cxnSpLocks/>
          </p:cNvCxnSpPr>
          <p:nvPr/>
        </p:nvCxnSpPr>
        <p:spPr>
          <a:xfrm flipV="1">
            <a:off x="3426106" y="4088979"/>
            <a:ext cx="4166886" cy="47666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12A69645-6958-64C4-9107-194F1CCBA8FA}"/>
              </a:ext>
            </a:extLst>
          </p:cNvPr>
          <p:cNvCxnSpPr>
            <a:cxnSpLocks/>
          </p:cNvCxnSpPr>
          <p:nvPr/>
        </p:nvCxnSpPr>
        <p:spPr>
          <a:xfrm>
            <a:off x="6007261" y="3758989"/>
            <a:ext cx="158573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7FC6465F-4361-BF46-94E3-B730F3C20A2E}"/>
              </a:ext>
            </a:extLst>
          </p:cNvPr>
          <p:cNvSpPr txBox="1"/>
          <p:nvPr/>
        </p:nvSpPr>
        <p:spPr>
          <a:xfrm>
            <a:off x="3823061" y="3502893"/>
            <a:ext cx="23186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聞き取り調査</a:t>
            </a:r>
          </a:p>
        </p:txBody>
      </p:sp>
    </p:spTree>
    <p:extLst>
      <p:ext uri="{BB962C8B-B14F-4D97-AF65-F5344CB8AC3E}">
        <p14:creationId xmlns:p14="http://schemas.microsoft.com/office/powerpoint/2010/main" val="186407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1" nodeType="clickEffect">
                                  <p:stCondLst>
                                    <p:cond delay="0"/>
                                  </p:stCondLst>
                                  <p:childTnLst>
                                    <p:set>
                                      <p:cBhvr override="childStyle">
                                        <p:cTn id="6" dur="indefinite"/>
                                        <p:tgtEl>
                                          <p:spTgt spid="3">
                                            <p:txEl>
                                              <p:pRg st="1" end="1"/>
                                            </p:txEl>
                                          </p:spTgt>
                                        </p:tgtEl>
                                        <p:attrNameLst>
                                          <p:attrName>style.color</p:attrName>
                                        </p:attrNameLst>
                                      </p:cBhvr>
                                      <p:to>
                                        <p:clrVal>
                                          <a:srgbClr val="FF3300"/>
                                        </p:clrVal>
                                      </p:to>
                                    </p:set>
                                  </p:childTnLst>
                                </p:cTn>
                              </p:par>
                            </p:childTnLst>
                          </p:cTn>
                        </p:par>
                      </p:childTnLst>
                    </p:cTn>
                  </p:par>
                  <p:par>
                    <p:cTn id="7" fill="hold">
                      <p:stCondLst>
                        <p:cond delay="indefinite"/>
                      </p:stCondLst>
                      <p:childTnLst>
                        <p:par>
                          <p:cTn id="8" fill="hold">
                            <p:stCondLst>
                              <p:cond delay="0"/>
                            </p:stCondLst>
                            <p:childTnLst>
                              <p:par>
                                <p:cTn id="9" presetID="3" presetClass="emph" presetSubtype="1" nodeType="clickEffect">
                                  <p:stCondLst>
                                    <p:cond delay="0"/>
                                  </p:stCondLst>
                                  <p:childTnLst>
                                    <p:set>
                                      <p:cBhvr override="childStyle">
                                        <p:cTn id="10" dur="indefinite"/>
                                        <p:tgtEl>
                                          <p:spTgt spid="4">
                                            <p:txEl>
                                              <p:pRg st="0" end="0"/>
                                            </p:txEl>
                                          </p:spTgt>
                                        </p:tgtEl>
                                        <p:attrNameLst>
                                          <p:attrName>style.color</p:attrName>
                                        </p:attrNameLst>
                                      </p:cBhvr>
                                      <p:to>
                                        <p:clrVal>
                                          <a:srgbClr val="FF3300"/>
                                        </p:clrVal>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1" nodeType="clickEffect">
                                  <p:stCondLst>
                                    <p:cond delay="0"/>
                                  </p:stCondLst>
                                  <p:childTnLst>
                                    <p:set>
                                      <p:cBhvr override="childStyle">
                                        <p:cTn id="14" dur="indefinite"/>
                                        <p:tgtEl>
                                          <p:spTgt spid="3">
                                            <p:txEl>
                                              <p:pRg st="3" end="3"/>
                                            </p:txEl>
                                          </p:spTgt>
                                        </p:tgtEl>
                                        <p:attrNameLst>
                                          <p:attrName>style.color</p:attrName>
                                        </p:attrNameLst>
                                      </p:cBhvr>
                                      <p:to>
                                        <p:clrVal>
                                          <a:srgbClr val="FF3300"/>
                                        </p:clrVal>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72730"/>
            <a:ext cx="10515600" cy="926731"/>
          </a:xfrm>
        </p:spPr>
        <p:txBody>
          <a:bodyPr/>
          <a:lstStyle/>
          <a:p>
            <a:r>
              <a:rPr kumimoji="1" lang="ja-JP" altLang="en-US" b="1" dirty="0">
                <a:solidFill>
                  <a:schemeClr val="accent1">
                    <a:lumMod val="75000"/>
                  </a:schemeClr>
                </a:solidFill>
              </a:rPr>
              <a:t>生育歴の例 </a:t>
            </a:r>
            <a:r>
              <a:rPr kumimoji="1" lang="ja-JP" altLang="en-US" sz="3200" b="1" dirty="0">
                <a:solidFill>
                  <a:schemeClr val="accent1">
                    <a:lumMod val="75000"/>
                  </a:schemeClr>
                </a:solidFill>
              </a:rPr>
              <a:t>（複数の実例から再構成）</a:t>
            </a:r>
          </a:p>
        </p:txBody>
      </p:sp>
      <p:sp>
        <p:nvSpPr>
          <p:cNvPr id="3" name="コンテンツ プレースホルダー 2"/>
          <p:cNvSpPr>
            <a:spLocks noGrp="1"/>
          </p:cNvSpPr>
          <p:nvPr>
            <p:ph idx="1"/>
          </p:nvPr>
        </p:nvSpPr>
        <p:spPr>
          <a:xfrm>
            <a:off x="1197935" y="1100468"/>
            <a:ext cx="10515600" cy="5619307"/>
          </a:xfrm>
        </p:spPr>
        <p:txBody>
          <a:bodyPr>
            <a:normAutofit/>
          </a:bodyPr>
          <a:lstStyle/>
          <a:p>
            <a:pPr marL="0" indent="0">
              <a:buNone/>
            </a:pPr>
            <a:r>
              <a:rPr kumimoji="1" lang="ja-JP" altLang="en-US" sz="2200" dirty="0"/>
              <a:t>乳児　　　 　</a:t>
            </a:r>
            <a:r>
              <a:rPr kumimoji="1" lang="ja-JP" altLang="en-US" sz="2200" dirty="0">
                <a:solidFill>
                  <a:srgbClr val="FF0000"/>
                </a:solidFill>
              </a:rPr>
              <a:t>両親離婚</a:t>
            </a:r>
            <a:r>
              <a:rPr kumimoji="1" lang="ja-JP" altLang="en-US" sz="2200" dirty="0"/>
              <a:t>。母方祖母宅、実父宅等と居所転々。</a:t>
            </a:r>
            <a:endParaRPr kumimoji="1" lang="en-US" altLang="ja-JP" sz="2200" dirty="0"/>
          </a:p>
          <a:p>
            <a:pPr marL="0" indent="0">
              <a:buNone/>
            </a:pPr>
            <a:r>
              <a:rPr lang="ja-JP" altLang="en-US" sz="2200" dirty="0"/>
              <a:t>幼稚園　　　</a:t>
            </a:r>
            <a:r>
              <a:rPr lang="ja-JP" altLang="en-US" sz="2200" dirty="0">
                <a:solidFill>
                  <a:srgbClr val="FF0000"/>
                </a:solidFill>
              </a:rPr>
              <a:t>しつけ不足</a:t>
            </a:r>
            <a:r>
              <a:rPr lang="ja-JP" altLang="en-US" sz="2200" dirty="0"/>
              <a:t>と多動性が問題視されるもケアはなし。</a:t>
            </a:r>
            <a:endParaRPr lang="en-US" altLang="ja-JP" sz="2200" dirty="0"/>
          </a:p>
          <a:p>
            <a:pPr marL="0" indent="0">
              <a:buNone/>
            </a:pPr>
            <a:r>
              <a:rPr kumimoji="1" lang="ja-JP" altLang="en-US" sz="2200" dirty="0"/>
              <a:t>小２　　　　　実母再婚し引き取り。異父妹出生。継父による</a:t>
            </a:r>
            <a:r>
              <a:rPr kumimoji="1" lang="ja-JP" altLang="en-US" sz="2200" dirty="0">
                <a:solidFill>
                  <a:srgbClr val="FF0000"/>
                </a:solidFill>
              </a:rPr>
              <a:t>虐待</a:t>
            </a:r>
            <a:r>
              <a:rPr kumimoji="1" lang="ja-JP" altLang="en-US" sz="2200" dirty="0"/>
              <a:t>あり。</a:t>
            </a:r>
            <a:endParaRPr kumimoji="1" lang="en-US" altLang="ja-JP" sz="2200" dirty="0"/>
          </a:p>
          <a:p>
            <a:pPr marL="0" indent="0">
              <a:buNone/>
            </a:pPr>
            <a:r>
              <a:rPr lang="ja-JP" altLang="en-US" sz="2200" dirty="0"/>
              <a:t>小４　　　　　学習習慣ないまま、学力の遅れ顕在化。</a:t>
            </a:r>
            <a:r>
              <a:rPr lang="ja-JP" altLang="en-US" sz="2200" dirty="0">
                <a:solidFill>
                  <a:srgbClr val="FF0000"/>
                </a:solidFill>
              </a:rPr>
              <a:t>いじめ</a:t>
            </a:r>
            <a:r>
              <a:rPr lang="ja-JP" altLang="en-US" sz="2200" dirty="0"/>
              <a:t>受ける。</a:t>
            </a:r>
            <a:endParaRPr lang="en-US" altLang="ja-JP" sz="2200" dirty="0"/>
          </a:p>
          <a:p>
            <a:pPr marL="0" indent="0">
              <a:buNone/>
            </a:pPr>
            <a:r>
              <a:rPr kumimoji="1" lang="ja-JP" altLang="en-US" sz="2200" dirty="0"/>
              <a:t>小５　　　　　</a:t>
            </a:r>
            <a:r>
              <a:rPr kumimoji="1" lang="ja-JP" altLang="en-US" sz="2200" dirty="0">
                <a:solidFill>
                  <a:srgbClr val="FF0000"/>
                </a:solidFill>
              </a:rPr>
              <a:t>万引き</a:t>
            </a:r>
            <a:r>
              <a:rPr kumimoji="1" lang="ja-JP" altLang="en-US" sz="2200" dirty="0"/>
              <a:t>、</a:t>
            </a:r>
            <a:r>
              <a:rPr kumimoji="1" lang="ja-JP" altLang="en-US" sz="2200" dirty="0">
                <a:solidFill>
                  <a:srgbClr val="FF0000"/>
                </a:solidFill>
              </a:rPr>
              <a:t>怠学</a:t>
            </a:r>
            <a:r>
              <a:rPr kumimoji="1" lang="ja-JP" altLang="en-US" sz="2200" dirty="0"/>
              <a:t>始まる。実母継父離婚し、実母と同居。</a:t>
            </a:r>
            <a:endParaRPr kumimoji="1" lang="en-US" altLang="ja-JP" sz="2200" dirty="0"/>
          </a:p>
          <a:p>
            <a:pPr marL="0" indent="0">
              <a:buNone/>
            </a:pPr>
            <a:r>
              <a:rPr lang="ja-JP" altLang="en-US" sz="2200" dirty="0"/>
              <a:t>中１　　　　　年長</a:t>
            </a:r>
            <a:r>
              <a:rPr lang="ja-JP" altLang="en-US" sz="2200" dirty="0">
                <a:solidFill>
                  <a:srgbClr val="FF0000"/>
                </a:solidFill>
              </a:rPr>
              <a:t>不良者との交友</a:t>
            </a:r>
            <a:r>
              <a:rPr lang="ja-JP" altLang="en-US" sz="2200" dirty="0"/>
              <a:t>、</a:t>
            </a:r>
            <a:r>
              <a:rPr lang="ja-JP" altLang="en-US" sz="2200" dirty="0">
                <a:solidFill>
                  <a:srgbClr val="FF0000"/>
                </a:solidFill>
              </a:rPr>
              <a:t>飲酒</a:t>
            </a:r>
            <a:r>
              <a:rPr lang="ja-JP" altLang="en-US" sz="2200" dirty="0"/>
              <a:t>、</a:t>
            </a:r>
            <a:r>
              <a:rPr lang="ja-JP" altLang="en-US" sz="2200" dirty="0">
                <a:solidFill>
                  <a:srgbClr val="FF0000"/>
                </a:solidFill>
              </a:rPr>
              <a:t>喫煙</a:t>
            </a:r>
            <a:r>
              <a:rPr lang="ja-JP" altLang="en-US" sz="2200" dirty="0"/>
              <a:t>、</a:t>
            </a:r>
            <a:r>
              <a:rPr lang="ja-JP" altLang="en-US" sz="2200" dirty="0">
                <a:solidFill>
                  <a:srgbClr val="FF0000"/>
                </a:solidFill>
              </a:rPr>
              <a:t>家出</a:t>
            </a:r>
            <a:r>
              <a:rPr lang="ja-JP" altLang="en-US" sz="2200" dirty="0"/>
              <a:t>始まる。</a:t>
            </a:r>
            <a:endParaRPr lang="en-US" altLang="ja-JP" sz="2200" dirty="0"/>
          </a:p>
          <a:p>
            <a:pPr marL="0" indent="0">
              <a:buNone/>
            </a:pPr>
            <a:r>
              <a:rPr kumimoji="1" lang="ja-JP" altLang="en-US" sz="2200" dirty="0"/>
              <a:t>中２　　　　　</a:t>
            </a:r>
            <a:r>
              <a:rPr kumimoji="1" lang="ja-JP" altLang="en-US" sz="2200" dirty="0">
                <a:solidFill>
                  <a:srgbClr val="FF0000"/>
                </a:solidFill>
              </a:rPr>
              <a:t>不登校</a:t>
            </a:r>
            <a:r>
              <a:rPr kumimoji="1" lang="ja-JP" altLang="en-US" sz="2200" dirty="0"/>
              <a:t>頻繁。仲間と原付盗・無免許運転→</a:t>
            </a:r>
            <a:r>
              <a:rPr kumimoji="1" lang="ja-JP" altLang="en-US" sz="2200" dirty="0">
                <a:solidFill>
                  <a:srgbClr val="00B050"/>
                </a:solidFill>
              </a:rPr>
              <a:t>保護観察</a:t>
            </a:r>
            <a:endParaRPr kumimoji="1" lang="en-US" altLang="ja-JP" sz="2200" dirty="0">
              <a:solidFill>
                <a:srgbClr val="00B050"/>
              </a:solidFill>
            </a:endParaRPr>
          </a:p>
          <a:p>
            <a:pPr marL="0" indent="0">
              <a:buNone/>
            </a:pPr>
            <a:r>
              <a:rPr lang="ja-JP" altLang="en-US" sz="2200" dirty="0"/>
              <a:t>中３　　　　　仲間と</a:t>
            </a:r>
            <a:r>
              <a:rPr lang="ja-JP" altLang="en-US" sz="2200" dirty="0">
                <a:solidFill>
                  <a:srgbClr val="FF0000"/>
                </a:solidFill>
              </a:rPr>
              <a:t>暴行・傷害</a:t>
            </a:r>
            <a:r>
              <a:rPr lang="ja-JP" altLang="en-US" sz="2200" dirty="0"/>
              <a:t>→</a:t>
            </a:r>
            <a:r>
              <a:rPr lang="en-US" altLang="ja-JP" sz="2200" dirty="0">
                <a:solidFill>
                  <a:srgbClr val="00B050"/>
                </a:solidFill>
              </a:rPr>
              <a:t>1</a:t>
            </a:r>
            <a:r>
              <a:rPr lang="ja-JP" altLang="en-US" sz="2200" dirty="0">
                <a:solidFill>
                  <a:srgbClr val="00B050"/>
                </a:solidFill>
              </a:rPr>
              <a:t>回目少年院送致</a:t>
            </a:r>
            <a:r>
              <a:rPr lang="ja-JP" altLang="en-US" sz="2200" dirty="0"/>
              <a:t>→復学</a:t>
            </a:r>
            <a:endParaRPr lang="en-US" altLang="ja-JP" sz="2200" dirty="0"/>
          </a:p>
          <a:p>
            <a:pPr marL="0" indent="0">
              <a:buNone/>
            </a:pPr>
            <a:r>
              <a:rPr lang="ja-JP" altLang="en-US" sz="2200" dirty="0"/>
              <a:t>高１　　　　　進学するも授業分からず。仲間と</a:t>
            </a:r>
            <a:r>
              <a:rPr lang="ja-JP" altLang="en-US" sz="2200" dirty="0">
                <a:solidFill>
                  <a:srgbClr val="FF0000"/>
                </a:solidFill>
              </a:rPr>
              <a:t>万引き</a:t>
            </a:r>
            <a:r>
              <a:rPr lang="ja-JP" altLang="en-US" sz="2200" dirty="0"/>
              <a:t>し、</a:t>
            </a:r>
            <a:r>
              <a:rPr lang="ja-JP" altLang="en-US" sz="2200" dirty="0">
                <a:solidFill>
                  <a:srgbClr val="FF0000"/>
                </a:solidFill>
              </a:rPr>
              <a:t>退学</a:t>
            </a:r>
            <a:r>
              <a:rPr lang="ja-JP" altLang="en-US" sz="2200" dirty="0"/>
              <a:t>へ。</a:t>
            </a:r>
            <a:endParaRPr lang="en-US" altLang="ja-JP" sz="2200" dirty="0"/>
          </a:p>
          <a:p>
            <a:pPr marL="0" indent="0">
              <a:buNone/>
            </a:pPr>
            <a:r>
              <a:rPr kumimoji="1" lang="ja-JP" altLang="en-US" sz="2200" dirty="0"/>
              <a:t>退学後　　　</a:t>
            </a:r>
            <a:r>
              <a:rPr kumimoji="1" lang="ja-JP" altLang="en-US" sz="2200" dirty="0">
                <a:solidFill>
                  <a:srgbClr val="FF0000"/>
                </a:solidFill>
              </a:rPr>
              <a:t>家出</a:t>
            </a:r>
            <a:r>
              <a:rPr kumimoji="1" lang="ja-JP" altLang="en-US" sz="2200" dirty="0"/>
              <a:t>・徒遊状態。仲間と</a:t>
            </a:r>
            <a:r>
              <a:rPr kumimoji="1" lang="ja-JP" altLang="en-US" sz="2200" dirty="0">
                <a:solidFill>
                  <a:srgbClr val="FF0000"/>
                </a:solidFill>
              </a:rPr>
              <a:t>強盗</a:t>
            </a:r>
            <a:r>
              <a:rPr kumimoji="1" lang="ja-JP" altLang="en-US" sz="2200" dirty="0"/>
              <a:t>→</a:t>
            </a:r>
            <a:r>
              <a:rPr kumimoji="1" lang="ja-JP" altLang="en-US" sz="2200" dirty="0">
                <a:solidFill>
                  <a:srgbClr val="00B050"/>
                </a:solidFill>
              </a:rPr>
              <a:t>当院へ</a:t>
            </a:r>
            <a:endParaRPr kumimoji="1" lang="en-US" altLang="ja-JP" sz="2200" dirty="0">
              <a:solidFill>
                <a:srgbClr val="00B050"/>
              </a:solidFill>
            </a:endParaRPr>
          </a:p>
          <a:p>
            <a:pPr marL="0" indent="0">
              <a:buNone/>
            </a:pPr>
            <a:endParaRPr lang="en-US" altLang="ja-JP" sz="2200" dirty="0">
              <a:solidFill>
                <a:srgbClr val="00B050"/>
              </a:solidFill>
            </a:endParaRPr>
          </a:p>
          <a:p>
            <a:pPr marL="0" indent="0">
              <a:buNone/>
            </a:pPr>
            <a:r>
              <a:rPr kumimoji="1" lang="ja-JP" altLang="en-US" sz="2200" dirty="0"/>
              <a:t>　　虐待（ネグレクトを含む）、いじめを受けた経験のある者が大半。</a:t>
            </a:r>
            <a:endParaRPr lang="en-US" altLang="ja-JP" sz="2200" dirty="0">
              <a:solidFill>
                <a:srgbClr val="00B050"/>
              </a:solidFill>
            </a:endParaRPr>
          </a:p>
          <a:p>
            <a:pPr marL="0" indent="0">
              <a:buNone/>
            </a:pPr>
            <a:r>
              <a:rPr kumimoji="1" lang="ja-JP" altLang="en-US" sz="2200" dirty="0"/>
              <a:t>　　不遇感・疎外感がつよく、同じ境遇の不良仲間だけが「居場所」に。</a:t>
            </a:r>
            <a:endParaRPr kumimoji="1" lang="en-US" altLang="ja-JP" sz="2200" dirty="0"/>
          </a:p>
          <a:p>
            <a:pPr marL="0" indent="0">
              <a:buNone/>
            </a:pPr>
            <a:endParaRPr kumimoji="1" lang="ja-JP" altLang="en-US" sz="2400" dirty="0"/>
          </a:p>
        </p:txBody>
      </p:sp>
    </p:spTree>
    <p:extLst>
      <p:ext uri="{BB962C8B-B14F-4D97-AF65-F5344CB8AC3E}">
        <p14:creationId xmlns:p14="http://schemas.microsoft.com/office/powerpoint/2010/main" val="346341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ECE144-5D50-4C1D-BE35-8172A70C8878}"/>
              </a:ext>
            </a:extLst>
          </p:cNvPr>
          <p:cNvSpPr>
            <a:spLocks noGrp="1"/>
          </p:cNvSpPr>
          <p:nvPr>
            <p:ph type="title"/>
          </p:nvPr>
        </p:nvSpPr>
        <p:spPr/>
        <p:txBody>
          <a:bodyPr/>
          <a:lstStyle/>
          <a:p>
            <a:r>
              <a:rPr kumimoji="1" lang="ja-JP" altLang="en-US" b="1" dirty="0">
                <a:solidFill>
                  <a:schemeClr val="accent1">
                    <a:lumMod val="75000"/>
                  </a:schemeClr>
                </a:solidFill>
              </a:rPr>
              <a:t>非行の背景は？</a:t>
            </a:r>
          </a:p>
        </p:txBody>
      </p:sp>
      <p:sp>
        <p:nvSpPr>
          <p:cNvPr id="3" name="コンテンツ プレースホルダー 2">
            <a:extLst>
              <a:ext uri="{FF2B5EF4-FFF2-40B4-BE49-F238E27FC236}">
                <a16:creationId xmlns:a16="http://schemas.microsoft.com/office/drawing/2014/main" id="{4667231A-27CE-43CD-931A-3F482DC0FBCF}"/>
              </a:ext>
            </a:extLst>
          </p:cNvPr>
          <p:cNvSpPr>
            <a:spLocks noGrp="1"/>
          </p:cNvSpPr>
          <p:nvPr>
            <p:ph idx="1"/>
          </p:nvPr>
        </p:nvSpPr>
        <p:spPr>
          <a:xfrm>
            <a:off x="838200" y="2016442"/>
            <a:ext cx="10515600" cy="4351338"/>
          </a:xfrm>
        </p:spPr>
        <p:txBody>
          <a:bodyPr>
            <a:normAutofit/>
          </a:bodyPr>
          <a:lstStyle/>
          <a:p>
            <a:r>
              <a:rPr lang="ja-JP" altLang="en-US" sz="3200" dirty="0"/>
              <a:t>アルコール乱用、薬物乱用、被虐待歴を有する者が多そう</a:t>
            </a:r>
            <a:endParaRPr lang="en-US" altLang="ja-JP" sz="3200" dirty="0"/>
          </a:p>
          <a:p>
            <a:r>
              <a:rPr lang="ja-JP" altLang="en-US" sz="3200" dirty="0"/>
              <a:t>本人だけの問題ではないのでは？</a:t>
            </a:r>
            <a:endParaRPr lang="en-US" altLang="ja-JP" sz="3200" dirty="0"/>
          </a:p>
          <a:p>
            <a:r>
              <a:rPr kumimoji="1" lang="ja-JP" altLang="en-US" sz="3200" dirty="0"/>
              <a:t>しかし、実態は不明</a:t>
            </a:r>
            <a:endParaRPr kumimoji="1" lang="en-US" altLang="ja-JP" sz="3200" dirty="0"/>
          </a:p>
          <a:p>
            <a:endParaRPr lang="en-US" altLang="ja-JP" sz="3200" dirty="0"/>
          </a:p>
          <a:p>
            <a:pPr marL="0" indent="0">
              <a:buNone/>
            </a:pPr>
            <a:endParaRPr kumimoji="1" lang="en-US" altLang="ja-JP" sz="3200" dirty="0"/>
          </a:p>
          <a:p>
            <a:r>
              <a:rPr lang="en-US" altLang="ja-JP" sz="3600" dirty="0"/>
              <a:t>2019</a:t>
            </a:r>
            <a:r>
              <a:rPr lang="ja-JP" altLang="en-US" sz="3200" dirty="0"/>
              <a:t>年</a:t>
            </a:r>
            <a:r>
              <a:rPr lang="en-US" altLang="ja-JP" sz="3600" dirty="0"/>
              <a:t>1</a:t>
            </a:r>
            <a:r>
              <a:rPr lang="ja-JP" altLang="en-US" sz="3200" dirty="0"/>
              <a:t>月から全例調査を開始</a:t>
            </a:r>
            <a:endParaRPr kumimoji="1" lang="ja-JP" altLang="en-US" sz="3200" dirty="0"/>
          </a:p>
        </p:txBody>
      </p:sp>
      <p:sp>
        <p:nvSpPr>
          <p:cNvPr id="4" name="矢印: 下 3">
            <a:extLst>
              <a:ext uri="{FF2B5EF4-FFF2-40B4-BE49-F238E27FC236}">
                <a16:creationId xmlns:a16="http://schemas.microsoft.com/office/drawing/2014/main" id="{BADF58DB-9EC2-4EFA-BB7C-F57136DFD617}"/>
              </a:ext>
            </a:extLst>
          </p:cNvPr>
          <p:cNvSpPr/>
          <p:nvPr/>
        </p:nvSpPr>
        <p:spPr>
          <a:xfrm>
            <a:off x="2355215" y="3748008"/>
            <a:ext cx="762000" cy="8882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5506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5226" y="394656"/>
            <a:ext cx="8229600" cy="1143000"/>
          </a:xfrm>
        </p:spPr>
        <p:txBody>
          <a:bodyPr>
            <a:normAutofit fontScale="90000"/>
          </a:bodyPr>
          <a:lstStyle/>
          <a:p>
            <a:pPr algn="l"/>
            <a:r>
              <a:rPr lang="ja-JP" altLang="en-US" sz="4900" b="1" dirty="0"/>
              <a:t>自己治療仮説</a:t>
            </a:r>
            <a:br>
              <a:rPr lang="en-US" altLang="ja-JP" sz="4900" b="1" dirty="0"/>
            </a:br>
            <a:r>
              <a:rPr kumimoji="1" lang="ja-JP" altLang="en-US" b="1" dirty="0"/>
              <a:t> </a:t>
            </a:r>
            <a:r>
              <a:rPr kumimoji="1" lang="en-US" altLang="ja-JP" b="1" dirty="0"/>
              <a:t>Self-Medication Theory</a:t>
            </a:r>
            <a:endParaRPr kumimoji="1" lang="ja-JP" altLang="en-US" b="1" dirty="0"/>
          </a:p>
        </p:txBody>
      </p:sp>
      <p:sp>
        <p:nvSpPr>
          <p:cNvPr id="7" name="テキスト ボックス 6"/>
          <p:cNvSpPr txBox="1"/>
          <p:nvPr/>
        </p:nvSpPr>
        <p:spPr>
          <a:xfrm>
            <a:off x="455226" y="2697165"/>
            <a:ext cx="6556642" cy="3046988"/>
          </a:xfrm>
          <a:prstGeom prst="rect">
            <a:avLst/>
          </a:prstGeom>
          <a:noFill/>
        </p:spPr>
        <p:txBody>
          <a:bodyPr wrap="square" rtlCol="0">
            <a:spAutoFit/>
          </a:bodyPr>
          <a:lstStyle/>
          <a:p>
            <a:r>
              <a:rPr lang="ja-JP" altLang="en-US" sz="4000" dirty="0"/>
              <a:t>「快感」ではなく、</a:t>
            </a:r>
            <a:endParaRPr lang="en-US" altLang="ja-JP" sz="4000" dirty="0"/>
          </a:p>
          <a:p>
            <a:r>
              <a:rPr lang="ja-JP" altLang="en-US" sz="7200" dirty="0">
                <a:solidFill>
                  <a:srgbClr val="FF0000"/>
                </a:solidFill>
              </a:rPr>
              <a:t>「苦痛の緩和」</a:t>
            </a:r>
            <a:endParaRPr lang="en-US" altLang="ja-JP" sz="7200" dirty="0">
              <a:solidFill>
                <a:srgbClr val="FF0000"/>
              </a:solidFill>
            </a:endParaRPr>
          </a:p>
          <a:p>
            <a:r>
              <a:rPr lang="ja-JP" altLang="en-US" sz="4000" dirty="0"/>
              <a:t>を求めた結果、</a:t>
            </a:r>
            <a:endParaRPr lang="en-US" altLang="ja-JP" sz="4000" dirty="0"/>
          </a:p>
          <a:p>
            <a:r>
              <a:rPr lang="ja-JP" altLang="en-US" sz="4000" b="1" dirty="0"/>
              <a:t>依存症</a:t>
            </a:r>
            <a:r>
              <a:rPr lang="ja-JP" altLang="en-US" sz="4000" dirty="0"/>
              <a:t>になる。</a:t>
            </a:r>
          </a:p>
        </p:txBody>
      </p:sp>
      <p:pic>
        <p:nvPicPr>
          <p:cNvPr id="23556" name="Picture 4" descr="http://www.seiwa-pb.co.jp/search/bo05/bn793mov/imgs/000.png?14364330295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6989" y="165668"/>
            <a:ext cx="4308225" cy="657571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400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01798"/>
            <a:ext cx="10385121" cy="988176"/>
          </a:xfrm>
        </p:spPr>
        <p:txBody>
          <a:bodyPr>
            <a:normAutofit/>
          </a:bodyPr>
          <a:lstStyle/>
          <a:p>
            <a:r>
              <a:rPr lang="ja-JP" altLang="en-US" sz="5400" b="1" dirty="0">
                <a:solidFill>
                  <a:schemeClr val="accent1">
                    <a:lumMod val="75000"/>
                  </a:schemeClr>
                </a:solidFill>
              </a:rPr>
              <a:t>調査方法</a:t>
            </a:r>
            <a:endParaRPr kumimoji="1" lang="ja-JP" altLang="en-US" sz="5400" b="1" dirty="0">
              <a:solidFill>
                <a:schemeClr val="accent1">
                  <a:lumMod val="75000"/>
                </a:schemeClr>
              </a:solidFill>
            </a:endParaRPr>
          </a:p>
        </p:txBody>
      </p:sp>
      <p:sp>
        <p:nvSpPr>
          <p:cNvPr id="3" name="コンテンツ プレースホルダー 2"/>
          <p:cNvSpPr>
            <a:spLocks noGrp="1"/>
          </p:cNvSpPr>
          <p:nvPr>
            <p:ph idx="1"/>
          </p:nvPr>
        </p:nvSpPr>
        <p:spPr>
          <a:xfrm>
            <a:off x="838200" y="1391772"/>
            <a:ext cx="10738658" cy="5466228"/>
          </a:xfrm>
        </p:spPr>
        <p:txBody>
          <a:bodyPr>
            <a:normAutofit fontScale="25000" lnSpcReduction="20000"/>
          </a:bodyPr>
          <a:lstStyle/>
          <a:p>
            <a:pPr>
              <a:lnSpc>
                <a:spcPts val="3600"/>
              </a:lnSpc>
            </a:pPr>
            <a:r>
              <a:rPr lang="ja-JP" altLang="en-US" sz="11200" b="1" dirty="0"/>
              <a:t>アルコール</a:t>
            </a:r>
            <a:r>
              <a:rPr lang="en-US" altLang="ja-JP" sz="11200" b="1" dirty="0"/>
              <a:t>‥‥</a:t>
            </a:r>
            <a:r>
              <a:rPr lang="ja-JP" altLang="en-US" sz="9600" dirty="0"/>
              <a:t>入院時診察で </a:t>
            </a:r>
            <a:r>
              <a:rPr lang="en-US" altLang="ja-JP" sz="12800" dirty="0">
                <a:highlight>
                  <a:srgbClr val="FFFF00"/>
                </a:highlight>
              </a:rPr>
              <a:t>AUDIT</a:t>
            </a:r>
            <a:r>
              <a:rPr lang="en-US" altLang="ja-JP" sz="9600" dirty="0">
                <a:highlight>
                  <a:srgbClr val="FFFF00"/>
                </a:highlight>
              </a:rPr>
              <a:t> </a:t>
            </a:r>
            <a:r>
              <a:rPr lang="ja-JP" altLang="en-US" sz="9600" dirty="0" err="1"/>
              <a:t>を算</a:t>
            </a:r>
            <a:r>
              <a:rPr lang="ja-JP" altLang="en-US" sz="9600" dirty="0"/>
              <a:t>出</a:t>
            </a:r>
            <a:endParaRPr lang="en-US" altLang="ja-JP" sz="9600" dirty="0"/>
          </a:p>
          <a:p>
            <a:pPr>
              <a:lnSpc>
                <a:spcPct val="110000"/>
              </a:lnSpc>
            </a:pPr>
            <a:endParaRPr kumimoji="1" lang="en-US" altLang="ja-JP" sz="4800" dirty="0"/>
          </a:p>
          <a:p>
            <a:pPr>
              <a:lnSpc>
                <a:spcPts val="3600"/>
              </a:lnSpc>
              <a:tabLst>
                <a:tab pos="360000" algn="l"/>
              </a:tabLst>
            </a:pPr>
            <a:r>
              <a:rPr lang="ja-JP" altLang="en-US" sz="11200" b="1" dirty="0"/>
              <a:t>薬物</a:t>
            </a:r>
            <a:r>
              <a:rPr lang="en-US" altLang="ja-JP" sz="11200" b="1" dirty="0"/>
              <a:t>‥‥‥‥</a:t>
            </a:r>
            <a:r>
              <a:rPr lang="ja-JP" altLang="en-US" sz="11200" dirty="0"/>
              <a:t>・　　</a:t>
            </a:r>
            <a:r>
              <a:rPr lang="en-US" altLang="ja-JP" sz="11200" dirty="0"/>
              <a:t>〃</a:t>
            </a:r>
            <a:r>
              <a:rPr lang="ja-JP" altLang="en-US" sz="11200" dirty="0"/>
              <a:t>　　　</a:t>
            </a:r>
            <a:r>
              <a:rPr lang="ja-JP" altLang="en-US" sz="9600" dirty="0"/>
              <a:t>各物質について　</a:t>
            </a:r>
            <a:r>
              <a:rPr lang="ja-JP" altLang="en-US" sz="11200" b="1" dirty="0">
                <a:highlight>
                  <a:srgbClr val="FFFF00"/>
                </a:highlight>
              </a:rPr>
              <a:t>「</a:t>
            </a:r>
            <a:r>
              <a:rPr lang="ja-JP" altLang="en-US" sz="11200" dirty="0">
                <a:highlight>
                  <a:srgbClr val="FFFF00"/>
                </a:highlight>
              </a:rPr>
              <a:t>これでまでに一度でも</a:t>
            </a:r>
            <a:r>
              <a:rPr lang="ja-JP" altLang="en-US" sz="11200" dirty="0"/>
              <a:t>　　　　　　　　　　　　　　　　</a:t>
            </a:r>
            <a:r>
              <a:rPr lang="en-US" altLang="ja-JP" sz="11200" dirty="0"/>
              <a:t>			</a:t>
            </a:r>
            <a:r>
              <a:rPr lang="ja-JP" altLang="en-US" sz="11200" dirty="0"/>
              <a:t>　　</a:t>
            </a:r>
            <a:r>
              <a:rPr lang="ja-JP" altLang="en-US" sz="11200" dirty="0">
                <a:highlight>
                  <a:srgbClr val="FFFF00"/>
                </a:highlight>
              </a:rPr>
              <a:t>使ったことがあるか」「 週一回以上の頻度で常用して</a:t>
            </a:r>
            <a:r>
              <a:rPr lang="en-US" altLang="ja-JP" sz="11200" dirty="0"/>
              <a:t>			</a:t>
            </a:r>
            <a:r>
              <a:rPr lang="ja-JP" altLang="en-US" sz="11200" dirty="0"/>
              <a:t>　　</a:t>
            </a:r>
            <a:r>
              <a:rPr lang="ja-JP" altLang="en-US" sz="11200" dirty="0">
                <a:highlight>
                  <a:srgbClr val="FFFF00"/>
                </a:highlight>
              </a:rPr>
              <a:t>いたか」  </a:t>
            </a:r>
            <a:r>
              <a:rPr lang="ja-JP" altLang="en-US" sz="9600" dirty="0"/>
              <a:t>を聞き取り</a:t>
            </a:r>
            <a:endParaRPr kumimoji="1" lang="en-US" altLang="ja-JP" dirty="0"/>
          </a:p>
          <a:p>
            <a:pPr>
              <a:lnSpc>
                <a:spcPct val="110000"/>
              </a:lnSpc>
            </a:pPr>
            <a:r>
              <a:rPr lang="en-US" altLang="ja-JP" sz="3200" dirty="0"/>
              <a:t> </a:t>
            </a:r>
          </a:p>
          <a:p>
            <a:pPr>
              <a:lnSpc>
                <a:spcPts val="3600"/>
              </a:lnSpc>
            </a:pPr>
            <a:r>
              <a:rPr lang="ja-JP" altLang="en-US" sz="11200" b="1" dirty="0"/>
              <a:t>ギャンブル</a:t>
            </a:r>
            <a:r>
              <a:rPr lang="en-US" altLang="ja-JP" sz="11200" b="1" dirty="0"/>
              <a:t>‥‥</a:t>
            </a:r>
            <a:r>
              <a:rPr lang="ja-JP" altLang="en-US" sz="11200" b="1" dirty="0"/>
              <a:t>　　</a:t>
            </a:r>
            <a:r>
              <a:rPr lang="en-US" altLang="ja-JP" sz="11200" dirty="0"/>
              <a:t>〃</a:t>
            </a:r>
            <a:r>
              <a:rPr lang="ja-JP" altLang="en-US" sz="11200" b="1" dirty="0"/>
              <a:t>　　　 </a:t>
            </a:r>
            <a:r>
              <a:rPr lang="ja-JP" altLang="en-US" sz="11200" dirty="0">
                <a:highlight>
                  <a:srgbClr val="FFFF00"/>
                </a:highlight>
              </a:rPr>
              <a:t>「自分でコントロールできないくらい　</a:t>
            </a:r>
            <a:r>
              <a:rPr lang="ja-JP" altLang="en-US" sz="11200" b="1" dirty="0"/>
              <a:t>　　</a:t>
            </a:r>
            <a:r>
              <a:rPr lang="en-US" altLang="ja-JP" sz="11200" dirty="0"/>
              <a:t>		</a:t>
            </a:r>
            <a:r>
              <a:rPr lang="ja-JP" altLang="en-US" sz="11200" dirty="0"/>
              <a:t>　　　　　　</a:t>
            </a:r>
            <a:r>
              <a:rPr lang="ja-JP" altLang="en-US" sz="11200" dirty="0">
                <a:highlight>
                  <a:srgbClr val="FFFF00"/>
                </a:highlight>
              </a:rPr>
              <a:t>ギャンブルにのめりこんだ事はあるか」 </a:t>
            </a:r>
            <a:r>
              <a:rPr lang="ja-JP" altLang="en-US" sz="9600" dirty="0"/>
              <a:t>を聞き取り</a:t>
            </a:r>
            <a:endParaRPr lang="en-US" altLang="ja-JP" sz="11200" dirty="0"/>
          </a:p>
          <a:p>
            <a:pPr>
              <a:lnSpc>
                <a:spcPct val="110000"/>
              </a:lnSpc>
            </a:pPr>
            <a:endParaRPr lang="en-US" altLang="ja-JP" sz="3700" dirty="0"/>
          </a:p>
          <a:p>
            <a:pPr>
              <a:lnSpc>
                <a:spcPts val="2500"/>
              </a:lnSpc>
            </a:pPr>
            <a:r>
              <a:rPr lang="ja-JP" altLang="en-US" sz="11200" b="1" dirty="0"/>
              <a:t>被虐待歴</a:t>
            </a:r>
            <a:r>
              <a:rPr lang="en-US" altLang="ja-JP" sz="11200" b="1" dirty="0"/>
              <a:t>‥‥</a:t>
            </a:r>
            <a:r>
              <a:rPr lang="ja-JP" altLang="en-US" sz="11200" dirty="0"/>
              <a:t>・　　</a:t>
            </a:r>
            <a:r>
              <a:rPr lang="en-US" altLang="ja-JP" sz="11200" dirty="0"/>
              <a:t>〃</a:t>
            </a:r>
            <a:r>
              <a:rPr lang="ja-JP" altLang="en-US" sz="11200" dirty="0"/>
              <a:t>　　　</a:t>
            </a:r>
            <a:r>
              <a:rPr lang="en-US" altLang="ja-JP" sz="11200" dirty="0"/>
              <a:t>15</a:t>
            </a:r>
            <a:r>
              <a:rPr lang="ja-JP" altLang="en-US" sz="11200" dirty="0"/>
              <a:t>歳までの逆境体験</a:t>
            </a:r>
            <a:r>
              <a:rPr lang="en-US" altLang="ja-JP" sz="11200" dirty="0"/>
              <a:t>17</a:t>
            </a:r>
            <a:r>
              <a:rPr lang="ja-JP" altLang="en-US" sz="11200" dirty="0"/>
              <a:t>項目のなかで　　　　　　</a:t>
            </a:r>
            <a:endParaRPr lang="en-US" altLang="ja-JP" sz="11200" dirty="0"/>
          </a:p>
          <a:p>
            <a:pPr marL="0" indent="0">
              <a:lnSpc>
                <a:spcPts val="2500"/>
              </a:lnSpc>
              <a:buNone/>
            </a:pPr>
            <a:r>
              <a:rPr lang="ja-JP" altLang="en-US" sz="11200" dirty="0"/>
              <a:t>　　　　　　　　　　</a:t>
            </a:r>
            <a:r>
              <a:rPr lang="ja-JP" altLang="en-US" sz="11200" dirty="0">
                <a:highlight>
                  <a:srgbClr val="FFFF00"/>
                </a:highlight>
              </a:rPr>
              <a:t>身体的虐待、心理的虐待、性的虐待、ネグレクト </a:t>
            </a:r>
            <a:r>
              <a:rPr lang="ja-JP" altLang="en-US" sz="9600" dirty="0">
                <a:highlight>
                  <a:srgbClr val="FFFF00"/>
                </a:highlight>
                <a:latin typeface="+mn-ea"/>
              </a:rPr>
              <a:t>の有無</a:t>
            </a:r>
            <a:endParaRPr lang="en-US" altLang="ja-JP" sz="9600" dirty="0">
              <a:highlight>
                <a:srgbClr val="FFFF00"/>
              </a:highlight>
              <a:latin typeface="+mn-ea"/>
            </a:endParaRPr>
          </a:p>
          <a:p>
            <a:pPr marL="0" indent="0">
              <a:lnSpc>
                <a:spcPts val="2500"/>
              </a:lnSpc>
              <a:buNone/>
            </a:pPr>
            <a:r>
              <a:rPr lang="ja-JP" altLang="en-US" sz="9600" dirty="0">
                <a:latin typeface="+mn-ea"/>
              </a:rPr>
              <a:t>　　　　　　　　　　　　を聞き取り　　　　　　　　</a:t>
            </a:r>
            <a:endParaRPr lang="en-US" altLang="ja-JP" sz="9600" dirty="0">
              <a:latin typeface="+mn-ea"/>
            </a:endParaRPr>
          </a:p>
          <a:p>
            <a:pPr>
              <a:lnSpc>
                <a:spcPts val="2500"/>
              </a:lnSpc>
            </a:pPr>
            <a:endParaRPr lang="en-US" altLang="ja-JP" sz="4000" dirty="0"/>
          </a:p>
          <a:p>
            <a:pPr marL="0" indent="0">
              <a:lnSpc>
                <a:spcPts val="3600"/>
              </a:lnSpc>
              <a:buNone/>
            </a:pPr>
            <a:endParaRPr kumimoji="1" lang="en-US" altLang="ja-JP" sz="4000" dirty="0"/>
          </a:p>
          <a:p>
            <a:endParaRPr kumimoji="1" lang="ja-JP" altLang="en-US" dirty="0"/>
          </a:p>
        </p:txBody>
      </p:sp>
    </p:spTree>
    <p:extLst>
      <p:ext uri="{BB962C8B-B14F-4D97-AF65-F5344CB8AC3E}">
        <p14:creationId xmlns:p14="http://schemas.microsoft.com/office/powerpoint/2010/main" val="407213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1024D3-CDCE-48F6-AB17-5970A75EFA80}"/>
              </a:ext>
            </a:extLst>
          </p:cNvPr>
          <p:cNvSpPr>
            <a:spLocks noGrp="1"/>
          </p:cNvSpPr>
          <p:nvPr>
            <p:ph type="title"/>
          </p:nvPr>
        </p:nvSpPr>
        <p:spPr>
          <a:xfrm>
            <a:off x="1136578" y="774601"/>
            <a:ext cx="10442825" cy="2162319"/>
          </a:xfrm>
        </p:spPr>
        <p:txBody>
          <a:bodyPr>
            <a:normAutofit fontScale="90000"/>
          </a:bodyPr>
          <a:lstStyle/>
          <a:p>
            <a:pPr marL="11131" defTabSz="801401">
              <a:spcBef>
                <a:spcPts val="662"/>
              </a:spcBef>
            </a:pPr>
            <a:r>
              <a:rPr kumimoji="1" lang="en-US" altLang="ja-JP" sz="6000" b="1" dirty="0"/>
              <a:t>AUDIT</a:t>
            </a:r>
            <a:r>
              <a:rPr kumimoji="1" lang="en-US" altLang="ja-JP" dirty="0"/>
              <a:t> </a:t>
            </a:r>
            <a:r>
              <a:rPr kumimoji="1" lang="ja-JP" altLang="en-US" dirty="0"/>
              <a:t>（オーディット）</a:t>
            </a:r>
            <a:br>
              <a:rPr lang="en-US" altLang="ja-JP" dirty="0"/>
            </a:br>
            <a:r>
              <a:rPr lang="ja-JP" altLang="en-US" dirty="0"/>
              <a:t> </a:t>
            </a:r>
            <a:r>
              <a:rPr lang="ja-JP" altLang="en-US" sz="4000" spc="-4" dirty="0">
                <a:latin typeface="MS PGothic"/>
                <a:cs typeface="MS PGothic"/>
              </a:rPr>
              <a:t>（</a:t>
            </a:r>
            <a:r>
              <a:rPr lang="en-US" altLang="ja-JP" sz="4000" spc="-4" dirty="0">
                <a:solidFill>
                  <a:srgbClr val="FF0000"/>
                </a:solidFill>
                <a:latin typeface="Arial"/>
                <a:cs typeface="Arial"/>
              </a:rPr>
              <a:t>A</a:t>
            </a:r>
            <a:r>
              <a:rPr lang="en-US" altLang="ja-JP" sz="4000" spc="-4" dirty="0">
                <a:latin typeface="Arial"/>
                <a:cs typeface="Arial"/>
              </a:rPr>
              <a:t>lcohol </a:t>
            </a:r>
            <a:r>
              <a:rPr lang="en-US" altLang="ja-JP" sz="4000" spc="-4" dirty="0">
                <a:solidFill>
                  <a:srgbClr val="FF0000"/>
                </a:solidFill>
                <a:latin typeface="Arial"/>
                <a:cs typeface="Arial"/>
              </a:rPr>
              <a:t>U</a:t>
            </a:r>
            <a:r>
              <a:rPr lang="en-US" altLang="ja-JP" sz="4000" spc="-4" dirty="0">
                <a:latin typeface="Arial"/>
                <a:cs typeface="Arial"/>
              </a:rPr>
              <a:t>se </a:t>
            </a:r>
            <a:r>
              <a:rPr lang="en-US" altLang="ja-JP" sz="4000" spc="-9" dirty="0">
                <a:solidFill>
                  <a:srgbClr val="FF0000"/>
                </a:solidFill>
                <a:latin typeface="Arial"/>
                <a:cs typeface="Arial"/>
              </a:rPr>
              <a:t>D</a:t>
            </a:r>
            <a:r>
              <a:rPr lang="en-US" altLang="ja-JP" sz="4000" spc="-9" dirty="0">
                <a:latin typeface="Arial"/>
                <a:cs typeface="Arial"/>
              </a:rPr>
              <a:t>isorders </a:t>
            </a:r>
            <a:r>
              <a:rPr lang="en-US" altLang="ja-JP" sz="4000" spc="-9" dirty="0">
                <a:solidFill>
                  <a:srgbClr val="FF0000"/>
                </a:solidFill>
                <a:latin typeface="Arial"/>
                <a:cs typeface="Arial"/>
              </a:rPr>
              <a:t>I</a:t>
            </a:r>
            <a:r>
              <a:rPr lang="en-US" altLang="ja-JP" sz="4000" spc="-9" dirty="0">
                <a:latin typeface="Arial"/>
                <a:cs typeface="Arial"/>
              </a:rPr>
              <a:t>dentification</a:t>
            </a:r>
            <a:r>
              <a:rPr lang="en-US" altLang="ja-JP" sz="4000" spc="22" dirty="0">
                <a:latin typeface="Arial"/>
                <a:cs typeface="Arial"/>
              </a:rPr>
              <a:t> </a:t>
            </a:r>
            <a:r>
              <a:rPr lang="en-US" altLang="ja-JP" sz="4000" spc="-4" dirty="0">
                <a:solidFill>
                  <a:srgbClr val="FF0000"/>
                </a:solidFill>
                <a:latin typeface="Arial"/>
                <a:cs typeface="Arial"/>
              </a:rPr>
              <a:t>T</a:t>
            </a:r>
            <a:r>
              <a:rPr lang="en-US" altLang="ja-JP" sz="4000" spc="-4" dirty="0">
                <a:latin typeface="Arial"/>
                <a:cs typeface="Arial"/>
              </a:rPr>
              <a:t>est</a:t>
            </a:r>
            <a:r>
              <a:rPr lang="ja-JP" altLang="en-US" sz="4000" spc="-4" dirty="0">
                <a:latin typeface="Arial"/>
                <a:cs typeface="Arial"/>
              </a:rPr>
              <a:t>）</a:t>
            </a:r>
            <a:br>
              <a:rPr lang="en-US" altLang="ja-JP" sz="4000" dirty="0">
                <a:latin typeface="Arial"/>
                <a:cs typeface="Arial"/>
              </a:rPr>
            </a:br>
            <a:r>
              <a:rPr lang="ja-JP" altLang="en-US" sz="4000" dirty="0">
                <a:latin typeface="Arial"/>
                <a:cs typeface="Arial"/>
              </a:rPr>
              <a:t>　</a:t>
            </a:r>
            <a:r>
              <a:rPr lang="ja-JP" altLang="en-US" sz="3600" spc="-4" dirty="0">
                <a:latin typeface="MS PGothic"/>
                <a:cs typeface="MS PGothic"/>
              </a:rPr>
              <a:t>アルコール使用障害同定テスト</a:t>
            </a:r>
            <a:br>
              <a:rPr lang="ja-JP" altLang="en-US" sz="3600" dirty="0">
                <a:latin typeface="MS PGothic"/>
                <a:cs typeface="MS PGothic"/>
              </a:rPr>
            </a:br>
            <a:endParaRPr kumimoji="1" lang="ja-JP" altLang="en-US" dirty="0"/>
          </a:p>
        </p:txBody>
      </p:sp>
      <p:sp>
        <p:nvSpPr>
          <p:cNvPr id="3" name="コンテンツ プレースホルダー 2">
            <a:extLst>
              <a:ext uri="{FF2B5EF4-FFF2-40B4-BE49-F238E27FC236}">
                <a16:creationId xmlns:a16="http://schemas.microsoft.com/office/drawing/2014/main" id="{F8B7EA34-94E1-4B98-ABF0-49A2DE4C3E5E}"/>
              </a:ext>
            </a:extLst>
          </p:cNvPr>
          <p:cNvSpPr>
            <a:spLocks noGrp="1"/>
          </p:cNvSpPr>
          <p:nvPr>
            <p:ph idx="1"/>
          </p:nvPr>
        </p:nvSpPr>
        <p:spPr>
          <a:xfrm>
            <a:off x="1136578" y="3203563"/>
            <a:ext cx="11131194" cy="3081855"/>
          </a:xfrm>
        </p:spPr>
        <p:txBody>
          <a:bodyPr/>
          <a:lstStyle/>
          <a:p>
            <a:pPr>
              <a:lnSpc>
                <a:spcPct val="150000"/>
              </a:lnSpc>
            </a:pPr>
            <a:r>
              <a:rPr lang="en-US" altLang="ja-JP" spc="-4" dirty="0">
                <a:latin typeface="MS PGothic"/>
                <a:cs typeface="MS PGothic"/>
              </a:rPr>
              <a:t>WHO</a:t>
            </a:r>
            <a:r>
              <a:rPr lang="ja-JP" altLang="en-US" spc="-4" dirty="0">
                <a:latin typeface="MS PGothic"/>
                <a:cs typeface="MS PGothic"/>
              </a:rPr>
              <a:t>が問題飲酒を早期に発見することを意図して作成</a:t>
            </a:r>
            <a:endParaRPr lang="en-US" altLang="ja-JP" spc="-4" dirty="0">
              <a:latin typeface="MS PGothic"/>
              <a:cs typeface="MS PGothic"/>
            </a:endParaRPr>
          </a:p>
          <a:p>
            <a:pPr>
              <a:lnSpc>
                <a:spcPct val="150000"/>
              </a:lnSpc>
            </a:pPr>
            <a:r>
              <a:rPr kumimoji="1" lang="ja-JP" altLang="en-US" dirty="0"/>
              <a:t>質問</a:t>
            </a:r>
            <a:r>
              <a:rPr kumimoji="1" lang="en-US" altLang="ja-JP" dirty="0"/>
              <a:t>10</a:t>
            </a:r>
            <a:r>
              <a:rPr kumimoji="1" lang="ja-JP" altLang="en-US" dirty="0"/>
              <a:t>項目を各々 </a:t>
            </a:r>
            <a:r>
              <a:rPr kumimoji="1" lang="en-US" altLang="ja-JP" dirty="0"/>
              <a:t>0</a:t>
            </a:r>
            <a:r>
              <a:rPr kumimoji="1" lang="ja-JP" altLang="en-US" dirty="0"/>
              <a:t>～</a:t>
            </a:r>
            <a:r>
              <a:rPr kumimoji="1" lang="en-US" altLang="ja-JP" dirty="0"/>
              <a:t>4</a:t>
            </a:r>
            <a:r>
              <a:rPr kumimoji="1" lang="ja-JP" altLang="en-US" dirty="0"/>
              <a:t>点で評価し、合計点（</a:t>
            </a:r>
            <a:r>
              <a:rPr kumimoji="1" lang="en-US" altLang="ja-JP" dirty="0"/>
              <a:t>0</a:t>
            </a:r>
            <a:r>
              <a:rPr kumimoji="1" lang="ja-JP" altLang="en-US" dirty="0"/>
              <a:t>～</a:t>
            </a:r>
            <a:r>
              <a:rPr kumimoji="1" lang="en-US" altLang="ja-JP" dirty="0"/>
              <a:t>40</a:t>
            </a:r>
            <a:r>
              <a:rPr kumimoji="1" lang="ja-JP" altLang="en-US" dirty="0"/>
              <a:t>点）を算出</a:t>
            </a:r>
            <a:endParaRPr kumimoji="1" lang="en-US" altLang="ja-JP" dirty="0"/>
          </a:p>
          <a:p>
            <a:pPr>
              <a:lnSpc>
                <a:spcPct val="150000"/>
              </a:lnSpc>
            </a:pPr>
            <a:r>
              <a:rPr kumimoji="1" lang="en-US" altLang="ja-JP" dirty="0"/>
              <a:t>0</a:t>
            </a:r>
            <a:r>
              <a:rPr kumimoji="1" lang="ja-JP" altLang="en-US" dirty="0"/>
              <a:t>～</a:t>
            </a:r>
            <a:r>
              <a:rPr kumimoji="1" lang="en-US" altLang="ja-JP" dirty="0"/>
              <a:t>7</a:t>
            </a:r>
            <a:r>
              <a:rPr kumimoji="1" lang="ja-JP" altLang="en-US" dirty="0"/>
              <a:t>点は問題なし、</a:t>
            </a:r>
            <a:r>
              <a:rPr lang="en-US" altLang="ja-JP" dirty="0"/>
              <a:t>8</a:t>
            </a:r>
            <a:r>
              <a:rPr kumimoji="1" lang="ja-JP" altLang="en-US" dirty="0"/>
              <a:t>～</a:t>
            </a:r>
            <a:r>
              <a:rPr kumimoji="1" lang="en-US" altLang="ja-JP" dirty="0"/>
              <a:t>14</a:t>
            </a:r>
            <a:r>
              <a:rPr kumimoji="1" lang="ja-JP" altLang="en-US" dirty="0"/>
              <a:t>点は問題飲酒、</a:t>
            </a:r>
            <a:r>
              <a:rPr kumimoji="1" lang="en-US" altLang="ja-JP" dirty="0"/>
              <a:t>15</a:t>
            </a:r>
            <a:r>
              <a:rPr kumimoji="1" lang="ja-JP" altLang="en-US" dirty="0"/>
              <a:t>点以上で依存症疑い</a:t>
            </a:r>
            <a:endParaRPr kumimoji="1" lang="en-US" altLang="ja-JP" dirty="0"/>
          </a:p>
          <a:p>
            <a:endParaRPr kumimoji="1" lang="ja-JP" altLang="en-US" dirty="0"/>
          </a:p>
        </p:txBody>
      </p:sp>
    </p:spTree>
    <p:extLst>
      <p:ext uri="{BB962C8B-B14F-4D97-AF65-F5344CB8AC3E}">
        <p14:creationId xmlns:p14="http://schemas.microsoft.com/office/powerpoint/2010/main" val="3975724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61258" y="112113"/>
            <a:ext cx="10515600" cy="1325563"/>
          </a:xfrm>
        </p:spPr>
        <p:txBody>
          <a:bodyPr/>
          <a:lstStyle/>
          <a:p>
            <a:r>
              <a:rPr lang="ja-JP" altLang="en-US" b="1" dirty="0">
                <a:solidFill>
                  <a:schemeClr val="accent1">
                    <a:lumMod val="75000"/>
                  </a:schemeClr>
                </a:solidFill>
              </a:rPr>
              <a:t>少年院在院者の特徴　</a:t>
            </a:r>
            <a:r>
              <a:rPr lang="ja-JP" altLang="en-US" sz="3200" dirty="0">
                <a:solidFill>
                  <a:srgbClr val="0070C0"/>
                </a:solidFill>
              </a:rPr>
              <a:t>（</a:t>
            </a:r>
            <a:r>
              <a:rPr lang="en-US" altLang="ja-JP" sz="3600" b="1" dirty="0">
                <a:solidFill>
                  <a:srgbClr val="0070C0"/>
                </a:solidFill>
              </a:rPr>
              <a:t>N=207</a:t>
            </a:r>
            <a:r>
              <a:rPr lang="ja-JP" altLang="en-US" sz="3200" dirty="0">
                <a:solidFill>
                  <a:srgbClr val="0070C0"/>
                </a:solidFill>
              </a:rPr>
              <a:t>）</a:t>
            </a:r>
            <a:endParaRPr kumimoji="1" lang="ja-JP" altLang="en-US" dirty="0"/>
          </a:p>
        </p:txBody>
      </p:sp>
      <p:sp>
        <p:nvSpPr>
          <p:cNvPr id="3" name="コンテンツ プレースホルダー 2"/>
          <p:cNvSpPr>
            <a:spLocks noGrp="1"/>
          </p:cNvSpPr>
          <p:nvPr>
            <p:ph idx="1"/>
          </p:nvPr>
        </p:nvSpPr>
        <p:spPr>
          <a:xfrm>
            <a:off x="1517900" y="1741581"/>
            <a:ext cx="10738658" cy="5004306"/>
          </a:xfrm>
        </p:spPr>
        <p:txBody>
          <a:bodyPr>
            <a:normAutofit lnSpcReduction="10000"/>
          </a:bodyPr>
          <a:lstStyle/>
          <a:p>
            <a:pPr>
              <a:lnSpc>
                <a:spcPct val="100000"/>
              </a:lnSpc>
            </a:pPr>
            <a:r>
              <a:rPr lang="ja-JP" altLang="en-US" dirty="0"/>
              <a:t>飲酒の問題がある  </a:t>
            </a:r>
            <a:r>
              <a:rPr lang="en-US" altLang="ja-JP" dirty="0"/>
              <a:t>‥‥‥‥‥  </a:t>
            </a:r>
            <a:r>
              <a:rPr lang="en-US" altLang="ja-JP" sz="66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62</a:t>
            </a:r>
            <a:r>
              <a:rPr lang="ja-JP" altLang="en-US" sz="3600" dirty="0">
                <a:latin typeface="Arial" panose="020B0604020202020204" pitchFamily="34" charset="0"/>
                <a:cs typeface="Arial" panose="020B0604020202020204" pitchFamily="34" charset="0"/>
              </a:rPr>
              <a:t>％</a:t>
            </a:r>
            <a:endParaRPr lang="en-US" altLang="ja-JP" sz="3600" dirty="0">
              <a:latin typeface="Arial" panose="020B0604020202020204" pitchFamily="34" charset="0"/>
              <a:cs typeface="Arial" panose="020B0604020202020204" pitchFamily="34" charset="0"/>
            </a:endParaRPr>
          </a:p>
          <a:p>
            <a:pPr marL="0" indent="0">
              <a:lnSpc>
                <a:spcPct val="100000"/>
              </a:lnSpc>
              <a:buNone/>
            </a:pPr>
            <a:endParaRPr lang="en-US" altLang="ja-JP" sz="600" dirty="0">
              <a:latin typeface="Arial" panose="020B0604020202020204" pitchFamily="34" charset="0"/>
              <a:cs typeface="Arial" panose="020B0604020202020204" pitchFamily="34" charset="0"/>
            </a:endParaRPr>
          </a:p>
          <a:p>
            <a:pPr>
              <a:lnSpc>
                <a:spcPct val="100000"/>
              </a:lnSpc>
            </a:pPr>
            <a:r>
              <a:rPr lang="ja-JP" altLang="en-US" dirty="0"/>
              <a:t>薬物乱用歴がある </a:t>
            </a:r>
            <a:r>
              <a:rPr lang="en-US" altLang="ja-JP" dirty="0"/>
              <a:t>‥‥‥‥‥   </a:t>
            </a:r>
            <a:r>
              <a:rPr kumimoji="1" lang="en-US" altLang="ja-JP" sz="6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81</a:t>
            </a:r>
            <a:r>
              <a:rPr lang="ja-JP" altLang="en-US" sz="3600" dirty="0"/>
              <a:t>％</a:t>
            </a:r>
            <a:endParaRPr lang="en-US" altLang="ja-JP" sz="3600" dirty="0"/>
          </a:p>
          <a:p>
            <a:pPr>
              <a:lnSpc>
                <a:spcPct val="100000"/>
              </a:lnSpc>
            </a:pPr>
            <a:endParaRPr kumimoji="1" lang="en-US" altLang="ja-JP" sz="600" dirty="0"/>
          </a:p>
          <a:p>
            <a:pPr>
              <a:lnSpc>
                <a:spcPct val="100000"/>
              </a:lnSpc>
            </a:pPr>
            <a:r>
              <a:rPr lang="ja-JP" altLang="en-US" dirty="0"/>
              <a:t>ギャンブル依存症疑い</a:t>
            </a:r>
            <a:r>
              <a:rPr lang="en-US" altLang="ja-JP" dirty="0">
                <a:solidFill>
                  <a:prstClr val="black"/>
                </a:solidFill>
              </a:rPr>
              <a:t>‥</a:t>
            </a:r>
            <a:r>
              <a:rPr lang="en-US" altLang="ja-JP" dirty="0"/>
              <a:t>‥‥‥ </a:t>
            </a:r>
            <a:r>
              <a:rPr lang="en-US" altLang="ja-JP" sz="6600" dirty="0">
                <a:latin typeface="Arial" panose="020B0604020202020204" pitchFamily="34" charset="0"/>
                <a:cs typeface="Arial" panose="020B0604020202020204" pitchFamily="34" charset="0"/>
              </a:rPr>
              <a:t>27</a:t>
            </a:r>
            <a:r>
              <a:rPr lang="ja-JP" altLang="en-US" sz="3600" dirty="0"/>
              <a:t>％</a:t>
            </a:r>
            <a:endParaRPr lang="en-US" altLang="ja-JP" sz="3600" dirty="0"/>
          </a:p>
          <a:p>
            <a:pPr marL="0" indent="0">
              <a:lnSpc>
                <a:spcPct val="100000"/>
              </a:lnSpc>
              <a:buNone/>
            </a:pPr>
            <a:endParaRPr lang="en-US" altLang="ja-JP" sz="500" dirty="0">
              <a:solidFill>
                <a:prstClr val="black"/>
              </a:solidFill>
            </a:endParaRPr>
          </a:p>
          <a:p>
            <a:pPr lvl="0">
              <a:lnSpc>
                <a:spcPct val="100000"/>
              </a:lnSpc>
            </a:pPr>
            <a:r>
              <a:rPr lang="ja-JP" altLang="en-US" dirty="0">
                <a:solidFill>
                  <a:prstClr val="black"/>
                </a:solidFill>
              </a:rPr>
              <a:t>被虐待歴がある   </a:t>
            </a:r>
            <a:r>
              <a:rPr lang="en-US" altLang="ja-JP" dirty="0">
                <a:solidFill>
                  <a:prstClr val="black"/>
                </a:solidFill>
              </a:rPr>
              <a:t>‥‥‥‥‥‥ </a:t>
            </a:r>
            <a:r>
              <a:rPr lang="en-US" altLang="ja-JP" sz="6600" dirty="0">
                <a:solidFill>
                  <a:prstClr val="black"/>
                </a:solidFill>
                <a:latin typeface="Arial" panose="020B0604020202020204" pitchFamily="34" charset="0"/>
                <a:cs typeface="Arial" panose="020B0604020202020204" pitchFamily="34" charset="0"/>
              </a:rPr>
              <a:t>64</a:t>
            </a:r>
            <a:r>
              <a:rPr lang="ja-JP" altLang="en-US" sz="3600" dirty="0">
                <a:solidFill>
                  <a:prstClr val="black"/>
                </a:solidFill>
              </a:rPr>
              <a:t>％</a:t>
            </a:r>
            <a:endParaRPr lang="en-US" altLang="ja-JP" dirty="0"/>
          </a:p>
          <a:p>
            <a:pPr marL="0" indent="0">
              <a:lnSpc>
                <a:spcPts val="3600"/>
              </a:lnSpc>
              <a:buNone/>
            </a:pPr>
            <a:endParaRPr kumimoji="1" lang="en-US" altLang="ja-JP" dirty="0"/>
          </a:p>
          <a:p>
            <a:endParaRPr kumimoji="1" lang="ja-JP" altLang="en-US" dirty="0"/>
          </a:p>
        </p:txBody>
      </p:sp>
      <p:graphicFrame>
        <p:nvGraphicFramePr>
          <p:cNvPr id="4" name="グラフ 3">
            <a:extLst>
              <a:ext uri="{FF2B5EF4-FFF2-40B4-BE49-F238E27FC236}">
                <a16:creationId xmlns:a16="http://schemas.microsoft.com/office/drawing/2014/main" id="{E6EF9B7F-F84A-4B51-B59A-5E0A7A8696BB}"/>
              </a:ext>
            </a:extLst>
          </p:cNvPr>
          <p:cNvGraphicFramePr/>
          <p:nvPr/>
        </p:nvGraphicFramePr>
        <p:xfrm>
          <a:off x="7295391" y="1690639"/>
          <a:ext cx="3378709" cy="11748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0E88C356-38F6-477F-9003-7C9506591B86}"/>
              </a:ext>
            </a:extLst>
          </p:cNvPr>
          <p:cNvGraphicFramePr/>
          <p:nvPr/>
        </p:nvGraphicFramePr>
        <p:xfrm>
          <a:off x="7295389" y="4139955"/>
          <a:ext cx="3378709" cy="11748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グラフ 5">
            <a:extLst>
              <a:ext uri="{FF2B5EF4-FFF2-40B4-BE49-F238E27FC236}">
                <a16:creationId xmlns:a16="http://schemas.microsoft.com/office/drawing/2014/main" id="{B0603B00-D76D-48BD-841D-DCA9A36B9F32}"/>
              </a:ext>
            </a:extLst>
          </p:cNvPr>
          <p:cNvGraphicFramePr/>
          <p:nvPr/>
        </p:nvGraphicFramePr>
        <p:xfrm>
          <a:off x="7164488" y="2998130"/>
          <a:ext cx="3378709" cy="117487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グラフ 6">
            <a:extLst>
              <a:ext uri="{FF2B5EF4-FFF2-40B4-BE49-F238E27FC236}">
                <a16:creationId xmlns:a16="http://schemas.microsoft.com/office/drawing/2014/main" id="{4CEE6709-9E14-41A2-B961-0855A7942CF0}"/>
              </a:ext>
            </a:extLst>
          </p:cNvPr>
          <p:cNvGraphicFramePr/>
          <p:nvPr/>
        </p:nvGraphicFramePr>
        <p:xfrm>
          <a:off x="7295390" y="5249187"/>
          <a:ext cx="3378709" cy="117487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07106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A158D2-84AC-423A-9BC7-A5029A15C43A}"/>
              </a:ext>
            </a:extLst>
          </p:cNvPr>
          <p:cNvSpPr>
            <a:spLocks noGrp="1"/>
          </p:cNvSpPr>
          <p:nvPr>
            <p:ph type="title"/>
          </p:nvPr>
        </p:nvSpPr>
        <p:spPr/>
        <p:txBody>
          <a:bodyPr>
            <a:normAutofit/>
          </a:bodyPr>
          <a:lstStyle/>
          <a:p>
            <a:r>
              <a:rPr kumimoji="1" lang="ja-JP" altLang="en-US" sz="5400" b="1" dirty="0">
                <a:solidFill>
                  <a:schemeClr val="accent1">
                    <a:lumMod val="75000"/>
                  </a:schemeClr>
                </a:solidFill>
              </a:rPr>
              <a:t>問題飲酒の例</a:t>
            </a:r>
          </a:p>
        </p:txBody>
      </p:sp>
      <p:sp>
        <p:nvSpPr>
          <p:cNvPr id="3" name="コンテンツ プレースホルダー 2">
            <a:extLst>
              <a:ext uri="{FF2B5EF4-FFF2-40B4-BE49-F238E27FC236}">
                <a16:creationId xmlns:a16="http://schemas.microsoft.com/office/drawing/2014/main" id="{20D760D7-D29D-4547-841C-C50642A9FA2E}"/>
              </a:ext>
            </a:extLst>
          </p:cNvPr>
          <p:cNvSpPr>
            <a:spLocks noGrp="1"/>
          </p:cNvSpPr>
          <p:nvPr>
            <p:ph idx="1"/>
          </p:nvPr>
        </p:nvSpPr>
        <p:spPr>
          <a:xfrm>
            <a:off x="838200" y="1423452"/>
            <a:ext cx="10515600" cy="4775994"/>
          </a:xfrm>
        </p:spPr>
        <p:txBody>
          <a:bodyPr>
            <a:normAutofit/>
          </a:bodyPr>
          <a:lstStyle/>
          <a:p>
            <a:pPr marL="0" indent="0">
              <a:buNone/>
            </a:pPr>
            <a:endParaRPr kumimoji="1" lang="en-US" altLang="ja-JP" dirty="0"/>
          </a:p>
          <a:p>
            <a:pPr>
              <a:lnSpc>
                <a:spcPct val="100000"/>
              </a:lnSpc>
            </a:pPr>
            <a:r>
              <a:rPr kumimoji="1" lang="ja-JP" altLang="en-US" dirty="0"/>
              <a:t>仕事終わりに毎日飲酒</a:t>
            </a:r>
            <a:endParaRPr kumimoji="1" lang="en-US" altLang="ja-JP" dirty="0"/>
          </a:p>
          <a:p>
            <a:pPr>
              <a:lnSpc>
                <a:spcPct val="100000"/>
              </a:lnSpc>
            </a:pPr>
            <a:r>
              <a:rPr lang="ja-JP" altLang="en-US" dirty="0"/>
              <a:t>仕事で飲酒（ホストクラブ、ガールズバー、キャバクラなど）</a:t>
            </a:r>
            <a:endParaRPr lang="en-US" altLang="ja-JP" dirty="0"/>
          </a:p>
          <a:p>
            <a:pPr>
              <a:lnSpc>
                <a:spcPct val="100000"/>
              </a:lnSpc>
            </a:pPr>
            <a:r>
              <a:rPr lang="ja-JP" altLang="en-US" dirty="0"/>
              <a:t>病的な多量飲酒（</a:t>
            </a:r>
            <a:r>
              <a:rPr lang="en-US" altLang="ja-JP" dirty="0"/>
              <a:t>Binge drinking</a:t>
            </a:r>
            <a:r>
              <a:rPr lang="ja-JP" altLang="en-US" dirty="0"/>
              <a:t>）</a:t>
            </a:r>
            <a:endParaRPr lang="en-US" altLang="ja-JP" dirty="0"/>
          </a:p>
          <a:p>
            <a:pPr>
              <a:lnSpc>
                <a:spcPct val="100000"/>
              </a:lnSpc>
            </a:pPr>
            <a:r>
              <a:rPr kumimoji="1" lang="ja-JP" altLang="en-US" dirty="0"/>
              <a:t>家族がみんな大酒飲み</a:t>
            </a:r>
            <a:endParaRPr kumimoji="1" lang="en-US" altLang="ja-JP" dirty="0"/>
          </a:p>
          <a:p>
            <a:pPr>
              <a:lnSpc>
                <a:spcPct val="100000"/>
              </a:lnSpc>
            </a:pPr>
            <a:r>
              <a:rPr lang="ja-JP" altLang="en-US" dirty="0"/>
              <a:t>幼少期から飲まされていた</a:t>
            </a:r>
            <a:endParaRPr lang="en-US" altLang="ja-JP" dirty="0"/>
          </a:p>
          <a:p>
            <a:pPr>
              <a:lnSpc>
                <a:spcPct val="100000"/>
              </a:lnSpc>
            </a:pPr>
            <a:r>
              <a:rPr lang="ja-JP" altLang="en-US" dirty="0"/>
              <a:t>飲むと吃音症が出ない</a:t>
            </a:r>
            <a:endParaRPr lang="en-US" altLang="ja-JP" dirty="0"/>
          </a:p>
          <a:p>
            <a:pPr>
              <a:lnSpc>
                <a:spcPct val="100000"/>
              </a:lnSpc>
            </a:pPr>
            <a:r>
              <a:rPr lang="ja-JP" altLang="en-US" dirty="0"/>
              <a:t>本件は飲酒絡み</a:t>
            </a:r>
            <a:endParaRPr lang="en-US" altLang="ja-JP" dirty="0"/>
          </a:p>
          <a:p>
            <a:endParaRPr kumimoji="1" lang="ja-JP" altLang="en-US" dirty="0"/>
          </a:p>
        </p:txBody>
      </p:sp>
    </p:spTree>
    <p:extLst>
      <p:ext uri="{BB962C8B-B14F-4D97-AF65-F5344CB8AC3E}">
        <p14:creationId xmlns:p14="http://schemas.microsoft.com/office/powerpoint/2010/main" val="1085118773"/>
      </p:ext>
    </p:extLst>
  </p:cSld>
  <p:clrMapOvr>
    <a:masterClrMapping/>
  </p:clrMapOvr>
  <mc:AlternateContent xmlns:mc="http://schemas.openxmlformats.org/markup-compatibility/2006" xmlns:p14="http://schemas.microsoft.com/office/powerpoint/2010/main">
    <mc:Choice Requires="p14">
      <p:transition spd="slow" p14:dur="2000" advTm="53022"/>
    </mc:Choice>
    <mc:Fallback xmlns="">
      <p:transition spd="slow" advTm="5302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425221-946E-4D10-8CEB-51C889D9A022}"/>
              </a:ext>
            </a:extLst>
          </p:cNvPr>
          <p:cNvSpPr>
            <a:spLocks noGrp="1"/>
          </p:cNvSpPr>
          <p:nvPr>
            <p:ph type="title"/>
          </p:nvPr>
        </p:nvSpPr>
        <p:spPr>
          <a:xfrm>
            <a:off x="1181825" y="347952"/>
            <a:ext cx="10515600" cy="857619"/>
          </a:xfrm>
        </p:spPr>
        <p:txBody>
          <a:bodyPr>
            <a:normAutofit/>
          </a:bodyPr>
          <a:lstStyle/>
          <a:p>
            <a:r>
              <a:rPr lang="ja-JP" altLang="en-US" sz="5400" b="1" dirty="0">
                <a:solidFill>
                  <a:schemeClr val="accent1">
                    <a:lumMod val="75000"/>
                  </a:schemeClr>
                </a:solidFill>
              </a:rPr>
              <a:t>在院者の薬物使用状況 </a:t>
            </a:r>
            <a:r>
              <a:rPr lang="ja-JP" altLang="en-US" sz="4400" dirty="0">
                <a:solidFill>
                  <a:srgbClr val="0070C0"/>
                </a:solidFill>
              </a:rPr>
              <a:t> </a:t>
            </a:r>
            <a:r>
              <a:rPr lang="ja-JP" altLang="en-US" sz="3200" dirty="0">
                <a:solidFill>
                  <a:srgbClr val="0070C0"/>
                </a:solidFill>
              </a:rPr>
              <a:t>（</a:t>
            </a:r>
            <a:r>
              <a:rPr lang="en-US" altLang="ja-JP" sz="4000" b="1" dirty="0">
                <a:solidFill>
                  <a:srgbClr val="0070C0"/>
                </a:solidFill>
              </a:rPr>
              <a:t>N=207</a:t>
            </a:r>
            <a:r>
              <a:rPr lang="ja-JP" altLang="en-US" sz="3200" dirty="0">
                <a:solidFill>
                  <a:srgbClr val="0070C0"/>
                </a:solidFill>
              </a:rPr>
              <a:t>） </a:t>
            </a:r>
            <a:r>
              <a:rPr lang="ja-JP" altLang="en-US" sz="4000" b="1" dirty="0">
                <a:solidFill>
                  <a:schemeClr val="accent1">
                    <a:lumMod val="75000"/>
                  </a:schemeClr>
                </a:solidFill>
              </a:rPr>
              <a:t>　</a:t>
            </a:r>
            <a:endParaRPr kumimoji="1" lang="ja-JP" altLang="en-US" sz="5400" b="1" dirty="0">
              <a:solidFill>
                <a:schemeClr val="accent1">
                  <a:lumMod val="75000"/>
                </a:schemeClr>
              </a:solidFill>
            </a:endParaRPr>
          </a:p>
        </p:txBody>
      </p:sp>
      <p:graphicFrame>
        <p:nvGraphicFramePr>
          <p:cNvPr id="4" name="グラフ 3">
            <a:extLst>
              <a:ext uri="{FF2B5EF4-FFF2-40B4-BE49-F238E27FC236}">
                <a16:creationId xmlns:a16="http://schemas.microsoft.com/office/drawing/2014/main" id="{14056C80-C532-4C6D-B7FF-E3AE74A0B6A5}"/>
              </a:ext>
            </a:extLst>
          </p:cNvPr>
          <p:cNvGraphicFramePr/>
          <p:nvPr/>
        </p:nvGraphicFramePr>
        <p:xfrm>
          <a:off x="2588789" y="1639548"/>
          <a:ext cx="3111045" cy="22702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F200AAE2-226C-4654-92E8-2B475E84C886}"/>
              </a:ext>
            </a:extLst>
          </p:cNvPr>
          <p:cNvGraphicFramePr/>
          <p:nvPr/>
        </p:nvGraphicFramePr>
        <p:xfrm>
          <a:off x="4469748" y="1639626"/>
          <a:ext cx="3199173" cy="22915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グラフ 5">
            <a:extLst>
              <a:ext uri="{FF2B5EF4-FFF2-40B4-BE49-F238E27FC236}">
                <a16:creationId xmlns:a16="http://schemas.microsoft.com/office/drawing/2014/main" id="{6E16562E-1CA5-4D01-9C35-285B22903C4F}"/>
              </a:ext>
            </a:extLst>
          </p:cNvPr>
          <p:cNvGraphicFramePr/>
          <p:nvPr/>
        </p:nvGraphicFramePr>
        <p:xfrm>
          <a:off x="6439625" y="1639548"/>
          <a:ext cx="3199173" cy="22915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グラフ 6">
            <a:extLst>
              <a:ext uri="{FF2B5EF4-FFF2-40B4-BE49-F238E27FC236}">
                <a16:creationId xmlns:a16="http://schemas.microsoft.com/office/drawing/2014/main" id="{7C613B5E-649E-4BA2-BF81-239687D0E18A}"/>
              </a:ext>
            </a:extLst>
          </p:cNvPr>
          <p:cNvGraphicFramePr/>
          <p:nvPr/>
        </p:nvGraphicFramePr>
        <p:xfrm>
          <a:off x="8384967" y="1639548"/>
          <a:ext cx="3199173" cy="22915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グラフ 7">
            <a:extLst>
              <a:ext uri="{FF2B5EF4-FFF2-40B4-BE49-F238E27FC236}">
                <a16:creationId xmlns:a16="http://schemas.microsoft.com/office/drawing/2014/main" id="{55F4B7A7-9ADA-4606-9C6B-FC8186F836A5}"/>
              </a:ext>
            </a:extLst>
          </p:cNvPr>
          <p:cNvGraphicFramePr/>
          <p:nvPr/>
        </p:nvGraphicFramePr>
        <p:xfrm>
          <a:off x="3394858" y="4243504"/>
          <a:ext cx="3111045" cy="227022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グラフ 8">
            <a:extLst>
              <a:ext uri="{FF2B5EF4-FFF2-40B4-BE49-F238E27FC236}">
                <a16:creationId xmlns:a16="http://schemas.microsoft.com/office/drawing/2014/main" id="{7DDFC508-850D-4B3F-9729-291FACF61C27}"/>
              </a:ext>
            </a:extLst>
          </p:cNvPr>
          <p:cNvGraphicFramePr/>
          <p:nvPr/>
        </p:nvGraphicFramePr>
        <p:xfrm>
          <a:off x="5288728" y="4232696"/>
          <a:ext cx="3199173" cy="229154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グラフ 10">
            <a:extLst>
              <a:ext uri="{FF2B5EF4-FFF2-40B4-BE49-F238E27FC236}">
                <a16:creationId xmlns:a16="http://schemas.microsoft.com/office/drawing/2014/main" id="{D77185FA-5D1F-46AC-A45E-72E08DC1F497}"/>
              </a:ext>
            </a:extLst>
          </p:cNvPr>
          <p:cNvGraphicFramePr/>
          <p:nvPr/>
        </p:nvGraphicFramePr>
        <p:xfrm>
          <a:off x="9049000" y="4243504"/>
          <a:ext cx="3199173" cy="229154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9" name="グラフ 18">
            <a:extLst>
              <a:ext uri="{FF2B5EF4-FFF2-40B4-BE49-F238E27FC236}">
                <a16:creationId xmlns:a16="http://schemas.microsoft.com/office/drawing/2014/main" id="{A808CD5F-D15C-40FF-B1A7-2935D5750FA7}"/>
              </a:ext>
            </a:extLst>
          </p:cNvPr>
          <p:cNvGraphicFramePr/>
          <p:nvPr/>
        </p:nvGraphicFramePr>
        <p:xfrm>
          <a:off x="532757" y="4001831"/>
          <a:ext cx="3199173" cy="229154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0" name="グラフ 19">
            <a:extLst>
              <a:ext uri="{FF2B5EF4-FFF2-40B4-BE49-F238E27FC236}">
                <a16:creationId xmlns:a16="http://schemas.microsoft.com/office/drawing/2014/main" id="{4B02EF06-AEC4-4745-BEDB-B8F29BF1C22C}"/>
              </a:ext>
            </a:extLst>
          </p:cNvPr>
          <p:cNvGraphicFramePr/>
          <p:nvPr/>
        </p:nvGraphicFramePr>
        <p:xfrm>
          <a:off x="2545233" y="4013787"/>
          <a:ext cx="3199173" cy="229154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1" name="グラフ 20">
            <a:extLst>
              <a:ext uri="{FF2B5EF4-FFF2-40B4-BE49-F238E27FC236}">
                <a16:creationId xmlns:a16="http://schemas.microsoft.com/office/drawing/2014/main" id="{213F631A-C63C-4BC3-9CDE-E9B570E25F11}"/>
              </a:ext>
            </a:extLst>
          </p:cNvPr>
          <p:cNvGraphicFramePr/>
          <p:nvPr/>
        </p:nvGraphicFramePr>
        <p:xfrm>
          <a:off x="4523257" y="3962244"/>
          <a:ext cx="3199173" cy="229154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22" name="グラフ 21">
            <a:extLst>
              <a:ext uri="{FF2B5EF4-FFF2-40B4-BE49-F238E27FC236}">
                <a16:creationId xmlns:a16="http://schemas.microsoft.com/office/drawing/2014/main" id="{2542D276-858E-4577-A729-F1E5510EB011}"/>
              </a:ext>
            </a:extLst>
          </p:cNvPr>
          <p:cNvGraphicFramePr/>
          <p:nvPr/>
        </p:nvGraphicFramePr>
        <p:xfrm>
          <a:off x="6411069" y="4002118"/>
          <a:ext cx="3199173" cy="2291546"/>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3" name="グラフ 22">
            <a:extLst>
              <a:ext uri="{FF2B5EF4-FFF2-40B4-BE49-F238E27FC236}">
                <a16:creationId xmlns:a16="http://schemas.microsoft.com/office/drawing/2014/main" id="{7B2422AE-471A-4182-A91C-CD34856EA4A0}"/>
              </a:ext>
            </a:extLst>
          </p:cNvPr>
          <p:cNvGraphicFramePr/>
          <p:nvPr/>
        </p:nvGraphicFramePr>
        <p:xfrm>
          <a:off x="8372832" y="4012717"/>
          <a:ext cx="3199173" cy="2291546"/>
        </p:xfrm>
        <a:graphic>
          <a:graphicData uri="http://schemas.openxmlformats.org/drawingml/2006/chart">
            <c:chart xmlns:c="http://schemas.openxmlformats.org/drawingml/2006/chart" xmlns:r="http://schemas.openxmlformats.org/officeDocument/2006/relationships" r:id="rId14"/>
          </a:graphicData>
        </a:graphic>
      </p:graphicFrame>
      <p:sp>
        <p:nvSpPr>
          <p:cNvPr id="3" name="テキスト ボックス 2">
            <a:extLst>
              <a:ext uri="{FF2B5EF4-FFF2-40B4-BE49-F238E27FC236}">
                <a16:creationId xmlns:a16="http://schemas.microsoft.com/office/drawing/2014/main" id="{6F2E0824-E5AC-4CC7-BFEC-C37329628EA1}"/>
              </a:ext>
            </a:extLst>
          </p:cNvPr>
          <p:cNvSpPr txBox="1"/>
          <p:nvPr/>
        </p:nvSpPr>
        <p:spPr>
          <a:xfrm>
            <a:off x="2126751" y="2543828"/>
            <a:ext cx="6839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30</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57438946-3120-41F6-BF87-2AEB437E48F2}"/>
              </a:ext>
            </a:extLst>
          </p:cNvPr>
          <p:cNvSpPr txBox="1"/>
          <p:nvPr/>
        </p:nvSpPr>
        <p:spPr>
          <a:xfrm>
            <a:off x="3841923" y="3059668"/>
            <a:ext cx="72648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77</a:t>
            </a:r>
            <a:r>
              <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617BF2B4-B468-41F3-BD90-A7C0F9EA9A56}"/>
              </a:ext>
            </a:extLst>
          </p:cNvPr>
          <p:cNvSpPr txBox="1"/>
          <p:nvPr/>
        </p:nvSpPr>
        <p:spPr>
          <a:xfrm>
            <a:off x="6149071" y="2731721"/>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41</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09A2AE72-ECED-4D45-8056-5E1FD3555154}"/>
              </a:ext>
            </a:extLst>
          </p:cNvPr>
          <p:cNvSpPr txBox="1"/>
          <p:nvPr/>
        </p:nvSpPr>
        <p:spPr>
          <a:xfrm>
            <a:off x="8051082" y="2875002"/>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46</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5" name="テキスト ボックス 14">
            <a:extLst>
              <a:ext uri="{FF2B5EF4-FFF2-40B4-BE49-F238E27FC236}">
                <a16:creationId xmlns:a16="http://schemas.microsoft.com/office/drawing/2014/main" id="{ECCFCE0B-2B1D-43EF-A390-1FC62F353B92}"/>
              </a:ext>
            </a:extLst>
          </p:cNvPr>
          <p:cNvSpPr txBox="1"/>
          <p:nvPr/>
        </p:nvSpPr>
        <p:spPr>
          <a:xfrm>
            <a:off x="10059657" y="2785321"/>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43</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6" name="テキスト ボックス 15">
            <a:extLst>
              <a:ext uri="{FF2B5EF4-FFF2-40B4-BE49-F238E27FC236}">
                <a16:creationId xmlns:a16="http://schemas.microsoft.com/office/drawing/2014/main" id="{60F528CA-483C-44C1-9521-52FDAA2FBE8C}"/>
              </a:ext>
            </a:extLst>
          </p:cNvPr>
          <p:cNvSpPr txBox="1"/>
          <p:nvPr/>
        </p:nvSpPr>
        <p:spPr>
          <a:xfrm>
            <a:off x="2162015" y="5058754"/>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38</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7" name="テキスト ボックス 16">
            <a:extLst>
              <a:ext uri="{FF2B5EF4-FFF2-40B4-BE49-F238E27FC236}">
                <a16:creationId xmlns:a16="http://schemas.microsoft.com/office/drawing/2014/main" id="{D91F0EE5-9B3D-49DE-9BC7-D68A7296DD1A}"/>
              </a:ext>
            </a:extLst>
          </p:cNvPr>
          <p:cNvSpPr txBox="1"/>
          <p:nvPr/>
        </p:nvSpPr>
        <p:spPr>
          <a:xfrm>
            <a:off x="6138291" y="4891719"/>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25</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0" name="テキスト ボックス 29">
            <a:extLst>
              <a:ext uri="{FF2B5EF4-FFF2-40B4-BE49-F238E27FC236}">
                <a16:creationId xmlns:a16="http://schemas.microsoft.com/office/drawing/2014/main" id="{C4581DF5-A400-4A48-BCC0-1FD306313695}"/>
              </a:ext>
            </a:extLst>
          </p:cNvPr>
          <p:cNvSpPr txBox="1"/>
          <p:nvPr/>
        </p:nvSpPr>
        <p:spPr>
          <a:xfrm>
            <a:off x="7945382" y="4660886"/>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12</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1" name="テキスト ボックス 30">
            <a:extLst>
              <a:ext uri="{FF2B5EF4-FFF2-40B4-BE49-F238E27FC236}">
                <a16:creationId xmlns:a16="http://schemas.microsoft.com/office/drawing/2014/main" id="{80777507-5B74-4F19-869E-E8230E7964C8}"/>
              </a:ext>
            </a:extLst>
          </p:cNvPr>
          <p:cNvSpPr txBox="1"/>
          <p:nvPr/>
        </p:nvSpPr>
        <p:spPr>
          <a:xfrm>
            <a:off x="10029985" y="4994778"/>
            <a:ext cx="6607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36</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2" name="テキスト ボックス 31">
            <a:extLst>
              <a:ext uri="{FF2B5EF4-FFF2-40B4-BE49-F238E27FC236}">
                <a16:creationId xmlns:a16="http://schemas.microsoft.com/office/drawing/2014/main" id="{3E5E31EB-0A69-40F2-9CB5-6197E23EA884}"/>
              </a:ext>
            </a:extLst>
          </p:cNvPr>
          <p:cNvSpPr txBox="1"/>
          <p:nvPr/>
        </p:nvSpPr>
        <p:spPr>
          <a:xfrm>
            <a:off x="4061427" y="4613261"/>
            <a:ext cx="48763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8</a:t>
            </a:r>
            <a:r>
              <a:rPr kumimoji="1" lang="en-US" altLang="ja-JP" sz="16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0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3" name="テキスト ボックス 32">
            <a:extLst>
              <a:ext uri="{FF2B5EF4-FFF2-40B4-BE49-F238E27FC236}">
                <a16:creationId xmlns:a16="http://schemas.microsoft.com/office/drawing/2014/main" id="{6849F14C-B0F2-49EF-A411-EAB0D339873A}"/>
              </a:ext>
            </a:extLst>
          </p:cNvPr>
          <p:cNvSpPr txBox="1"/>
          <p:nvPr/>
        </p:nvSpPr>
        <p:spPr>
          <a:xfrm>
            <a:off x="10998242" y="4468203"/>
            <a:ext cx="1117614" cy="206210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コデイン</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マジックマッ</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シュルーム</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風邪薬</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咳止め</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ヘロイン</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ケタミン</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メスカリン</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モルヒネ</a:t>
            </a:r>
            <a:endParaRPr kumimoji="1"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cxnSp>
        <p:nvCxnSpPr>
          <p:cNvPr id="35" name="直線コネクタ 34">
            <a:extLst>
              <a:ext uri="{FF2B5EF4-FFF2-40B4-BE49-F238E27FC236}">
                <a16:creationId xmlns:a16="http://schemas.microsoft.com/office/drawing/2014/main" id="{0A7738B9-CE1E-413C-92B8-C745A47DDA33}"/>
              </a:ext>
            </a:extLst>
          </p:cNvPr>
          <p:cNvCxnSpPr>
            <a:cxnSpLocks/>
          </p:cNvCxnSpPr>
          <p:nvPr/>
        </p:nvCxnSpPr>
        <p:spPr>
          <a:xfrm>
            <a:off x="10472852" y="4389170"/>
            <a:ext cx="548578" cy="219455"/>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34" name="グラフ 33">
            <a:extLst>
              <a:ext uri="{FF2B5EF4-FFF2-40B4-BE49-F238E27FC236}">
                <a16:creationId xmlns:a16="http://schemas.microsoft.com/office/drawing/2014/main" id="{1D98E175-4635-C62B-4879-9ADC6147EB21}"/>
              </a:ext>
            </a:extLst>
          </p:cNvPr>
          <p:cNvGraphicFramePr/>
          <p:nvPr/>
        </p:nvGraphicFramePr>
        <p:xfrm>
          <a:off x="486518" y="1706686"/>
          <a:ext cx="3111045" cy="2270227"/>
        </p:xfrm>
        <a:graphic>
          <a:graphicData uri="http://schemas.openxmlformats.org/drawingml/2006/chart">
            <c:chart xmlns:c="http://schemas.openxmlformats.org/drawingml/2006/chart" xmlns:r="http://schemas.openxmlformats.org/officeDocument/2006/relationships" r:id="rId15"/>
          </a:graphicData>
        </a:graphic>
      </p:graphicFrame>
      <p:sp>
        <p:nvSpPr>
          <p:cNvPr id="29" name="正方形/長方形 28">
            <a:extLst>
              <a:ext uri="{FF2B5EF4-FFF2-40B4-BE49-F238E27FC236}">
                <a16:creationId xmlns:a16="http://schemas.microsoft.com/office/drawing/2014/main" id="{2DD59442-BA1E-4107-FFDB-073B06869402}"/>
              </a:ext>
            </a:extLst>
          </p:cNvPr>
          <p:cNvSpPr/>
          <p:nvPr/>
        </p:nvSpPr>
        <p:spPr>
          <a:xfrm>
            <a:off x="1417337" y="1749105"/>
            <a:ext cx="1171452" cy="565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6" name="テキスト ボックス 35">
            <a:extLst>
              <a:ext uri="{FF2B5EF4-FFF2-40B4-BE49-F238E27FC236}">
                <a16:creationId xmlns:a16="http://schemas.microsoft.com/office/drawing/2014/main" id="{835B6CCE-8DB5-C950-6FB6-BFA8A49A23CC}"/>
              </a:ext>
            </a:extLst>
          </p:cNvPr>
          <p:cNvSpPr txBox="1"/>
          <p:nvPr/>
        </p:nvSpPr>
        <p:spPr>
          <a:xfrm>
            <a:off x="1520803" y="1759999"/>
            <a:ext cx="612339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覚醒剤</a:t>
            </a:r>
          </a:p>
        </p:txBody>
      </p:sp>
      <p:sp>
        <p:nvSpPr>
          <p:cNvPr id="37" name="テキスト ボックス 36">
            <a:extLst>
              <a:ext uri="{FF2B5EF4-FFF2-40B4-BE49-F238E27FC236}">
                <a16:creationId xmlns:a16="http://schemas.microsoft.com/office/drawing/2014/main" id="{67595C62-70FB-27A3-0043-D83A30A222FC}"/>
              </a:ext>
            </a:extLst>
          </p:cNvPr>
          <p:cNvSpPr txBox="1"/>
          <p:nvPr/>
        </p:nvSpPr>
        <p:spPr>
          <a:xfrm>
            <a:off x="2045042" y="2566678"/>
            <a:ext cx="7350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22</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a:t>
            </a:r>
            <a:endParaRPr kumimoji="1" lang="ja-JP" altLang="en-US" sz="24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254141304"/>
      </p:ext>
    </p:extLst>
  </p:cSld>
  <p:clrMapOvr>
    <a:masterClrMapping/>
  </p:clrMapOvr>
  <mc:AlternateContent xmlns:mc="http://schemas.openxmlformats.org/markup-compatibility/2006" xmlns:p14="http://schemas.microsoft.com/office/powerpoint/2010/main">
    <mc:Choice Requires="p14">
      <p:transition spd="slow" p14:dur="2000" advTm="27665"/>
    </mc:Choice>
    <mc:Fallback xmlns="">
      <p:transition spd="slow" advTm="2766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3FC8F6-20EC-4F52-B3FB-B8CABAC28497}"/>
              </a:ext>
            </a:extLst>
          </p:cNvPr>
          <p:cNvSpPr>
            <a:spLocks noGrp="1"/>
          </p:cNvSpPr>
          <p:nvPr>
            <p:ph type="title"/>
          </p:nvPr>
        </p:nvSpPr>
        <p:spPr>
          <a:xfrm>
            <a:off x="838199" y="133273"/>
            <a:ext cx="10884613" cy="1325563"/>
          </a:xfrm>
        </p:spPr>
        <p:txBody>
          <a:bodyPr>
            <a:normAutofit/>
          </a:bodyPr>
          <a:lstStyle/>
          <a:p>
            <a:r>
              <a:rPr kumimoji="1" lang="ja-JP" altLang="en-US" sz="5400" b="1" dirty="0">
                <a:solidFill>
                  <a:schemeClr val="accent1">
                    <a:lumMod val="75000"/>
                  </a:schemeClr>
                </a:solidFill>
              </a:rPr>
              <a:t>約</a:t>
            </a:r>
            <a:r>
              <a:rPr kumimoji="1" lang="en-US" altLang="ja-JP" sz="6000" b="1" dirty="0">
                <a:solidFill>
                  <a:schemeClr val="accent1">
                    <a:lumMod val="75000"/>
                  </a:schemeClr>
                </a:solidFill>
              </a:rPr>
              <a:t>6</a:t>
            </a:r>
            <a:r>
              <a:rPr kumimoji="1" lang="ja-JP" altLang="en-US" sz="5400" b="1" dirty="0">
                <a:solidFill>
                  <a:schemeClr val="accent1">
                    <a:lumMod val="75000"/>
                  </a:schemeClr>
                </a:solidFill>
              </a:rPr>
              <a:t>割の少年に被虐待歴あり  </a:t>
            </a:r>
            <a:r>
              <a:rPr lang="ja-JP" altLang="en-US" sz="3100" dirty="0">
                <a:solidFill>
                  <a:srgbClr val="0070C0"/>
                </a:solidFill>
              </a:rPr>
              <a:t>（</a:t>
            </a:r>
            <a:r>
              <a:rPr lang="en-US" altLang="ja-JP" sz="4000" b="1" dirty="0">
                <a:solidFill>
                  <a:srgbClr val="0070C0"/>
                </a:solidFill>
              </a:rPr>
              <a:t>N=207</a:t>
            </a:r>
            <a:r>
              <a:rPr lang="ja-JP" altLang="en-US" sz="3100" dirty="0">
                <a:solidFill>
                  <a:srgbClr val="0070C0"/>
                </a:solidFill>
              </a:rPr>
              <a:t>）</a:t>
            </a:r>
            <a:endParaRPr kumimoji="1" lang="ja-JP" altLang="en-US" sz="5400" b="1" dirty="0">
              <a:solidFill>
                <a:srgbClr val="0070C0"/>
              </a:solidFill>
            </a:endParaRPr>
          </a:p>
        </p:txBody>
      </p:sp>
      <p:graphicFrame>
        <p:nvGraphicFramePr>
          <p:cNvPr id="6" name="コンテンツ プレースホルダー 5">
            <a:extLst>
              <a:ext uri="{FF2B5EF4-FFF2-40B4-BE49-F238E27FC236}">
                <a16:creationId xmlns:a16="http://schemas.microsoft.com/office/drawing/2014/main" id="{65CFFC55-2504-4F22-9AC3-12FF842ABFB2}"/>
              </a:ext>
            </a:extLst>
          </p:cNvPr>
          <p:cNvGraphicFramePr>
            <a:graphicFrameLocks noGrp="1"/>
          </p:cNvGraphicFramePr>
          <p:nvPr>
            <p:ph idx="1"/>
          </p:nvPr>
        </p:nvGraphicFramePr>
        <p:xfrm>
          <a:off x="-46865" y="1940345"/>
          <a:ext cx="4424011" cy="37080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グラフ 10">
            <a:extLst>
              <a:ext uri="{FF2B5EF4-FFF2-40B4-BE49-F238E27FC236}">
                <a16:creationId xmlns:a16="http://schemas.microsoft.com/office/drawing/2014/main" id="{DD457DF9-0203-42EC-8B3D-5CCBB5AEE989}"/>
              </a:ext>
            </a:extLst>
          </p:cNvPr>
          <p:cNvGraphicFramePr/>
          <p:nvPr/>
        </p:nvGraphicFramePr>
        <p:xfrm>
          <a:off x="3448245" y="2645219"/>
          <a:ext cx="3080276" cy="22702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グラフ 14">
            <a:extLst>
              <a:ext uri="{FF2B5EF4-FFF2-40B4-BE49-F238E27FC236}">
                <a16:creationId xmlns:a16="http://schemas.microsoft.com/office/drawing/2014/main" id="{C5F2CFAB-248E-4D50-931A-311207EFF81D}"/>
              </a:ext>
            </a:extLst>
          </p:cNvPr>
          <p:cNvGraphicFramePr/>
          <p:nvPr/>
        </p:nvGraphicFramePr>
        <p:xfrm>
          <a:off x="5584423" y="2638097"/>
          <a:ext cx="3580523" cy="25753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グラフ 16">
            <a:extLst>
              <a:ext uri="{FF2B5EF4-FFF2-40B4-BE49-F238E27FC236}">
                <a16:creationId xmlns:a16="http://schemas.microsoft.com/office/drawing/2014/main" id="{3372FD45-D1A5-430C-9062-41384B0423DD}"/>
              </a:ext>
            </a:extLst>
          </p:cNvPr>
          <p:cNvGraphicFramePr/>
          <p:nvPr/>
        </p:nvGraphicFramePr>
        <p:xfrm>
          <a:off x="7840044" y="2638388"/>
          <a:ext cx="3580523" cy="25753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グラフ 18">
            <a:extLst>
              <a:ext uri="{FF2B5EF4-FFF2-40B4-BE49-F238E27FC236}">
                <a16:creationId xmlns:a16="http://schemas.microsoft.com/office/drawing/2014/main" id="{B2F27917-CC65-4B46-BCBF-B1D422C96830}"/>
              </a:ext>
            </a:extLst>
          </p:cNvPr>
          <p:cNvGraphicFramePr/>
          <p:nvPr/>
        </p:nvGraphicFramePr>
        <p:xfrm>
          <a:off x="5288728" y="2637806"/>
          <a:ext cx="3199173" cy="229154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グラフ 20">
            <a:extLst>
              <a:ext uri="{FF2B5EF4-FFF2-40B4-BE49-F238E27FC236}">
                <a16:creationId xmlns:a16="http://schemas.microsoft.com/office/drawing/2014/main" id="{A6B03D07-595B-46B0-A320-81CF226DBE46}"/>
              </a:ext>
            </a:extLst>
          </p:cNvPr>
          <p:cNvGraphicFramePr/>
          <p:nvPr/>
        </p:nvGraphicFramePr>
        <p:xfrm>
          <a:off x="7147205" y="2648614"/>
          <a:ext cx="3199173" cy="229154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4" name="グラフ 23">
            <a:extLst>
              <a:ext uri="{FF2B5EF4-FFF2-40B4-BE49-F238E27FC236}">
                <a16:creationId xmlns:a16="http://schemas.microsoft.com/office/drawing/2014/main" id="{9833BF9B-21A8-46BD-B555-A54609ED62C5}"/>
              </a:ext>
            </a:extLst>
          </p:cNvPr>
          <p:cNvGraphicFramePr/>
          <p:nvPr/>
        </p:nvGraphicFramePr>
        <p:xfrm>
          <a:off x="9024286" y="2636257"/>
          <a:ext cx="3199173" cy="2291546"/>
        </p:xfrm>
        <a:graphic>
          <a:graphicData uri="http://schemas.openxmlformats.org/drawingml/2006/chart">
            <c:chart xmlns:c="http://schemas.openxmlformats.org/drawingml/2006/chart" xmlns:r="http://schemas.openxmlformats.org/officeDocument/2006/relationships" r:id="rId9"/>
          </a:graphicData>
        </a:graphic>
      </p:graphicFrame>
      <p:sp>
        <p:nvSpPr>
          <p:cNvPr id="25" name="テキスト ボックス 24">
            <a:extLst>
              <a:ext uri="{FF2B5EF4-FFF2-40B4-BE49-F238E27FC236}">
                <a16:creationId xmlns:a16="http://schemas.microsoft.com/office/drawing/2014/main" id="{2528EA9F-1819-4B4F-BB7D-B9B1880FC505}"/>
              </a:ext>
            </a:extLst>
          </p:cNvPr>
          <p:cNvSpPr txBox="1"/>
          <p:nvPr/>
        </p:nvSpPr>
        <p:spPr>
          <a:xfrm>
            <a:off x="1898301" y="5750625"/>
            <a:ext cx="9188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64 </a:t>
            </a:r>
            <a:r>
              <a:rPr kumimoji="1" lang="en-US" altLang="ja-JP" sz="2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8" name="テキスト ボックス 27">
            <a:extLst>
              <a:ext uri="{FF2B5EF4-FFF2-40B4-BE49-F238E27FC236}">
                <a16:creationId xmlns:a16="http://schemas.microsoft.com/office/drawing/2014/main" id="{B6361E70-A15E-4201-B6CB-544269D1AB06}"/>
              </a:ext>
            </a:extLst>
          </p:cNvPr>
          <p:cNvSpPr txBox="1"/>
          <p:nvPr/>
        </p:nvSpPr>
        <p:spPr>
          <a:xfrm>
            <a:off x="4674942" y="4875593"/>
            <a:ext cx="9188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52 </a:t>
            </a:r>
            <a:r>
              <a:rPr kumimoji="1" lang="en-US" altLang="ja-JP" sz="2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30" name="テキスト ボックス 29">
            <a:extLst>
              <a:ext uri="{FF2B5EF4-FFF2-40B4-BE49-F238E27FC236}">
                <a16:creationId xmlns:a16="http://schemas.microsoft.com/office/drawing/2014/main" id="{876DC99B-E9BA-4ABC-A922-E45331EE70E5}"/>
              </a:ext>
            </a:extLst>
          </p:cNvPr>
          <p:cNvSpPr txBox="1"/>
          <p:nvPr/>
        </p:nvSpPr>
        <p:spPr>
          <a:xfrm>
            <a:off x="6539809" y="4879860"/>
            <a:ext cx="9188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55 </a:t>
            </a:r>
            <a:r>
              <a:rPr kumimoji="1" lang="en-US" altLang="ja-JP" sz="2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32" name="テキスト ボックス 31">
            <a:extLst>
              <a:ext uri="{FF2B5EF4-FFF2-40B4-BE49-F238E27FC236}">
                <a16:creationId xmlns:a16="http://schemas.microsoft.com/office/drawing/2014/main" id="{8084EABC-D05C-47C5-9A5A-CE96B00FF236}"/>
              </a:ext>
            </a:extLst>
          </p:cNvPr>
          <p:cNvSpPr txBox="1"/>
          <p:nvPr/>
        </p:nvSpPr>
        <p:spPr>
          <a:xfrm>
            <a:off x="8399773" y="4902473"/>
            <a:ext cx="9188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21 </a:t>
            </a:r>
            <a:r>
              <a:rPr kumimoji="1" lang="en-US" altLang="ja-JP" sz="2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34" name="テキスト ボックス 33">
            <a:extLst>
              <a:ext uri="{FF2B5EF4-FFF2-40B4-BE49-F238E27FC236}">
                <a16:creationId xmlns:a16="http://schemas.microsoft.com/office/drawing/2014/main" id="{DC131741-FA47-4B3D-B074-12D0D9903DE5}"/>
              </a:ext>
            </a:extLst>
          </p:cNvPr>
          <p:cNvSpPr txBox="1"/>
          <p:nvPr/>
        </p:nvSpPr>
        <p:spPr>
          <a:xfrm>
            <a:off x="10259737" y="4889625"/>
            <a:ext cx="80342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1 </a:t>
            </a:r>
            <a:r>
              <a:rPr kumimoji="1" lang="en-US" altLang="ja-JP" sz="2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3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094331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1B5A06-10EE-44CD-ADC6-90EA42E69CC8}"/>
              </a:ext>
            </a:extLst>
          </p:cNvPr>
          <p:cNvSpPr>
            <a:spLocks noGrp="1"/>
          </p:cNvSpPr>
          <p:nvPr>
            <p:ph type="title"/>
          </p:nvPr>
        </p:nvSpPr>
        <p:spPr>
          <a:xfrm>
            <a:off x="501041" y="214813"/>
            <a:ext cx="10515600" cy="812322"/>
          </a:xfrm>
        </p:spPr>
        <p:txBody>
          <a:bodyPr/>
          <a:lstStyle/>
          <a:p>
            <a:r>
              <a:rPr kumimoji="1" lang="ja-JP" altLang="en-US" sz="4400" b="1" dirty="0">
                <a:solidFill>
                  <a:schemeClr val="accent1">
                    <a:lumMod val="75000"/>
                  </a:schemeClr>
                </a:solidFill>
              </a:rPr>
              <a:t>虐待の具体例</a:t>
            </a:r>
            <a:endParaRPr kumimoji="1" lang="ja-JP" altLang="en-US" dirty="0"/>
          </a:p>
        </p:txBody>
      </p:sp>
      <p:sp>
        <p:nvSpPr>
          <p:cNvPr id="3" name="コンテンツ プレースホルダー 2">
            <a:extLst>
              <a:ext uri="{FF2B5EF4-FFF2-40B4-BE49-F238E27FC236}">
                <a16:creationId xmlns:a16="http://schemas.microsoft.com/office/drawing/2014/main" id="{A6CB9178-AE97-40F6-B065-317C8A2BAC9D}"/>
              </a:ext>
            </a:extLst>
          </p:cNvPr>
          <p:cNvSpPr>
            <a:spLocks noGrp="1"/>
          </p:cNvSpPr>
          <p:nvPr>
            <p:ph idx="1"/>
          </p:nvPr>
        </p:nvSpPr>
        <p:spPr>
          <a:xfrm>
            <a:off x="501041" y="1027135"/>
            <a:ext cx="11361107" cy="5830865"/>
          </a:xfrm>
        </p:spPr>
        <p:txBody>
          <a:bodyPr>
            <a:normAutofit/>
          </a:bodyPr>
          <a:lstStyle/>
          <a:p>
            <a:r>
              <a:rPr kumimoji="1" lang="ja-JP" altLang="en-US" dirty="0"/>
              <a:t>布団叩きでミミズ腫れができ、それが破れて血まみれになるまで叩かれた。</a:t>
            </a:r>
            <a:endParaRPr kumimoji="1" lang="en-US" altLang="ja-JP" dirty="0"/>
          </a:p>
          <a:p>
            <a:r>
              <a:rPr lang="ja-JP" altLang="en-US" dirty="0"/>
              <a:t>目が合っただけで殴られた。殴られ過ぎて記憶がよくとんでいた。</a:t>
            </a:r>
            <a:endParaRPr lang="en-US" altLang="ja-JP" dirty="0"/>
          </a:p>
          <a:p>
            <a:r>
              <a:rPr kumimoji="1" lang="ja-JP" altLang="en-US" dirty="0"/>
              <a:t>毎日ボコボコにされ、部屋はぐちゃぐちゃ、壁は穴だらけだった。</a:t>
            </a:r>
            <a:endParaRPr lang="en-US" altLang="ja-JP" dirty="0"/>
          </a:p>
          <a:p>
            <a:r>
              <a:rPr lang="ja-JP" altLang="en-US" dirty="0"/>
              <a:t>ベランダから足首を掴んで吊るされた、落とされそうになった。</a:t>
            </a:r>
            <a:endParaRPr lang="en-US" altLang="ja-JP" dirty="0"/>
          </a:p>
          <a:p>
            <a:r>
              <a:rPr lang="ja-JP" altLang="en-US" dirty="0"/>
              <a:t>母親が</a:t>
            </a:r>
            <a:r>
              <a:rPr lang="en-US" altLang="ja-JP" dirty="0"/>
              <a:t>DV</a:t>
            </a:r>
            <a:r>
              <a:rPr lang="ja-JP" altLang="en-US" dirty="0"/>
              <a:t>で血だらけになるも、見てるしかなかった。</a:t>
            </a:r>
            <a:endParaRPr lang="en-US" altLang="ja-JP" dirty="0"/>
          </a:p>
          <a:p>
            <a:r>
              <a:rPr lang="ja-JP" altLang="en-US" dirty="0"/>
              <a:t>臨月の母親と父親の間で土下座して謝ったら頭を思いっきり蹴られた。</a:t>
            </a:r>
            <a:endParaRPr lang="en-US" altLang="ja-JP" dirty="0"/>
          </a:p>
          <a:p>
            <a:r>
              <a:rPr lang="ja-JP" altLang="en-US" dirty="0"/>
              <a:t>自分だけ食事を与えられなかった。</a:t>
            </a:r>
            <a:endParaRPr lang="en-US" altLang="ja-JP" dirty="0"/>
          </a:p>
          <a:p>
            <a:r>
              <a:rPr lang="ja-JP" altLang="en-US" dirty="0"/>
              <a:t>万引きを強要された</a:t>
            </a:r>
            <a:endParaRPr lang="en-US" altLang="ja-JP" dirty="0"/>
          </a:p>
          <a:p>
            <a:r>
              <a:rPr kumimoji="1" lang="ja-JP" altLang="en-US" dirty="0"/>
              <a:t>「乳児期、酔った父親が猫と間違えて壁に投げつけた」との記録あり。</a:t>
            </a:r>
            <a:endParaRPr kumimoji="1" lang="en-US" altLang="ja-JP" dirty="0"/>
          </a:p>
          <a:p>
            <a:r>
              <a:rPr lang="ja-JP" altLang="en-US" dirty="0"/>
              <a:t>「虐待通告</a:t>
            </a:r>
            <a:r>
              <a:rPr lang="en-US" altLang="ja-JP" dirty="0"/>
              <a:t>12</a:t>
            </a:r>
            <a:r>
              <a:rPr lang="ja-JP" altLang="en-US" dirty="0"/>
              <a:t>回、眼窩底骨折、足指骨折など複数回骨折」との記録あり。</a:t>
            </a:r>
            <a:endParaRPr lang="en-US" altLang="ja-JP" dirty="0"/>
          </a:p>
          <a:p>
            <a:r>
              <a:rPr lang="ja-JP" altLang="en-US" dirty="0"/>
              <a:t>「不衛生な部屋で兄弟と便を投げ合って遊んでいた」との記録あり。</a:t>
            </a:r>
            <a:endParaRPr lang="en-US" altLang="ja-JP" dirty="0"/>
          </a:p>
          <a:p>
            <a:endParaRPr kumimoji="1" lang="ja-JP" altLang="en-US" dirty="0"/>
          </a:p>
        </p:txBody>
      </p:sp>
    </p:spTree>
    <p:extLst>
      <p:ext uri="{BB962C8B-B14F-4D97-AF65-F5344CB8AC3E}">
        <p14:creationId xmlns:p14="http://schemas.microsoft.com/office/powerpoint/2010/main" val="1687009922"/>
      </p:ext>
    </p:extLst>
  </p:cSld>
  <p:clrMapOvr>
    <a:masterClrMapping/>
  </p:clrMapOvr>
  <mc:AlternateContent xmlns:mc="http://schemas.openxmlformats.org/markup-compatibility/2006" xmlns:p14="http://schemas.microsoft.com/office/powerpoint/2010/main">
    <mc:Choice Requires="p14">
      <p:transition spd="slow" p14:dur="2000" advTm="100623"/>
    </mc:Choice>
    <mc:Fallback xmlns="">
      <p:transition spd="slow" advTm="10062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147AD0-3812-43C7-A284-C7E809A85BB4}"/>
              </a:ext>
            </a:extLst>
          </p:cNvPr>
          <p:cNvSpPr>
            <a:spLocks noGrp="1"/>
          </p:cNvSpPr>
          <p:nvPr>
            <p:ph type="title"/>
          </p:nvPr>
        </p:nvSpPr>
        <p:spPr>
          <a:xfrm>
            <a:off x="338580" y="163494"/>
            <a:ext cx="10515600" cy="973481"/>
          </a:xfrm>
        </p:spPr>
        <p:txBody>
          <a:bodyPr/>
          <a:lstStyle/>
          <a:p>
            <a:r>
              <a:rPr kumimoji="1" lang="ja-JP" altLang="en-US" dirty="0"/>
              <a:t>小児期逆境体験 （</a:t>
            </a:r>
            <a:r>
              <a:rPr kumimoji="1" lang="en-US" altLang="ja-JP" dirty="0"/>
              <a:t>ACEs</a:t>
            </a:r>
            <a:r>
              <a:rPr kumimoji="1" lang="ja-JP" altLang="en-US" dirty="0"/>
              <a:t>）</a:t>
            </a:r>
            <a:r>
              <a:rPr kumimoji="1" lang="en-US" altLang="ja-JP" dirty="0"/>
              <a:t>	</a:t>
            </a:r>
            <a:endParaRPr kumimoji="1" lang="ja-JP" altLang="en-US" dirty="0"/>
          </a:p>
        </p:txBody>
      </p:sp>
      <p:sp>
        <p:nvSpPr>
          <p:cNvPr id="4" name="コンテンツ プレースホルダー 3">
            <a:extLst>
              <a:ext uri="{FF2B5EF4-FFF2-40B4-BE49-F238E27FC236}">
                <a16:creationId xmlns:a16="http://schemas.microsoft.com/office/drawing/2014/main" id="{07FD3C72-55DF-423E-80AB-D8BE7C433AB3}"/>
              </a:ext>
            </a:extLst>
          </p:cNvPr>
          <p:cNvSpPr>
            <a:spLocks noGrp="1"/>
          </p:cNvSpPr>
          <p:nvPr>
            <p:ph idx="1"/>
          </p:nvPr>
        </p:nvSpPr>
        <p:spPr>
          <a:xfrm>
            <a:off x="338580" y="1319752"/>
            <a:ext cx="10515600" cy="5183696"/>
          </a:xfrm>
        </p:spPr>
        <p:txBody>
          <a:bodyPr>
            <a:normAutofit/>
          </a:bodyPr>
          <a:lstStyle/>
          <a:p>
            <a:pPr marL="0" indent="0">
              <a:lnSpc>
                <a:spcPts val="3300"/>
              </a:lnSpc>
              <a:buNone/>
            </a:pPr>
            <a:r>
              <a:rPr lang="en-US" altLang="ja-JP" sz="2400" dirty="0">
                <a:solidFill>
                  <a:srgbClr val="202122"/>
                </a:solidFill>
                <a:latin typeface="Arial" panose="020B0604020202020204" pitchFamily="34" charset="0"/>
              </a:rPr>
              <a:t>ACEs</a:t>
            </a:r>
            <a:r>
              <a:rPr lang="ja-JP" altLang="en-US" sz="2400" b="0" i="0" dirty="0">
                <a:solidFill>
                  <a:srgbClr val="202122"/>
                </a:solidFill>
                <a:effectLst/>
                <a:latin typeface="Arial" panose="020B0604020202020204" pitchFamily="34" charset="0"/>
              </a:rPr>
              <a:t>の影響として、社会的・情動的・認知的な歪みから　　　　　　　　　　　　　　　不健康な行動に及び、病気や</a:t>
            </a:r>
            <a:r>
              <a:rPr lang="ja-JP" altLang="en-US" sz="2400" b="0" i="0" dirty="0">
                <a:effectLst/>
                <a:latin typeface="Arial" panose="020B0604020202020204" pitchFamily="34" charset="0"/>
              </a:rPr>
              <a:t>障害</a:t>
            </a:r>
            <a:r>
              <a:rPr lang="ja-JP" altLang="en-US" sz="2400" b="0" i="0" dirty="0">
                <a:solidFill>
                  <a:srgbClr val="202122"/>
                </a:solidFill>
                <a:effectLst/>
                <a:latin typeface="Arial" panose="020B0604020202020204" pitchFamily="34" charset="0"/>
              </a:rPr>
              <a:t>、社会的な　　　　　　　　　　　　　　　　　　　  　問題を抱えてしまうことによって、　　　　　　　　　　　　　　　　　　　　　　　　　　　　　最終的に早死にすることになる。</a:t>
            </a:r>
            <a:endParaRPr lang="en-US" altLang="ja-JP" sz="2400" b="0" i="0" dirty="0">
              <a:solidFill>
                <a:srgbClr val="202122"/>
              </a:solidFill>
              <a:effectLst/>
              <a:latin typeface="Arial" panose="020B0604020202020204" pitchFamily="34" charset="0"/>
            </a:endParaRPr>
          </a:p>
          <a:p>
            <a:pPr marL="0" indent="0">
              <a:lnSpc>
                <a:spcPts val="3300"/>
              </a:lnSpc>
              <a:buNone/>
            </a:pPr>
            <a:r>
              <a:rPr lang="ja-JP" altLang="en-US" sz="3200" baseline="30000" dirty="0">
                <a:solidFill>
                  <a:srgbClr val="202122"/>
                </a:solidFill>
                <a:latin typeface="Arial" panose="020B0604020202020204" pitchFamily="34" charset="0"/>
              </a:rPr>
              <a:t>（</a:t>
            </a:r>
            <a:r>
              <a:rPr lang="en-US" altLang="ja-JP" sz="3200" baseline="30000" dirty="0" err="1">
                <a:solidFill>
                  <a:srgbClr val="202122"/>
                </a:solidFill>
                <a:latin typeface="Arial" panose="020B0604020202020204" pitchFamily="34" charset="0"/>
              </a:rPr>
              <a:t>Felitti</a:t>
            </a:r>
            <a:r>
              <a:rPr lang="en-US" altLang="ja-JP" sz="3200" baseline="30000" dirty="0">
                <a:solidFill>
                  <a:srgbClr val="202122"/>
                </a:solidFill>
                <a:latin typeface="Arial" panose="020B0604020202020204" pitchFamily="34" charset="0"/>
              </a:rPr>
              <a:t>  1998</a:t>
            </a:r>
            <a:r>
              <a:rPr lang="ja-JP" altLang="en-US" sz="3200" baseline="30000" dirty="0">
                <a:solidFill>
                  <a:srgbClr val="202122"/>
                </a:solidFill>
                <a:latin typeface="Arial" panose="020B0604020202020204" pitchFamily="34" charset="0"/>
              </a:rPr>
              <a:t>）</a:t>
            </a:r>
            <a:endParaRPr lang="en-US" altLang="ja-JP" sz="3200" b="0" i="0" baseline="30000" dirty="0">
              <a:solidFill>
                <a:srgbClr val="0645AD"/>
              </a:solidFill>
              <a:effectLst/>
              <a:latin typeface="Arial" panose="020B0604020202020204" pitchFamily="34" charset="0"/>
            </a:endParaRPr>
          </a:p>
          <a:p>
            <a:pPr marL="0" indent="0">
              <a:buNone/>
            </a:pPr>
            <a:endParaRPr kumimoji="1" lang="ja-JP" altLang="en-US" sz="2400" dirty="0"/>
          </a:p>
        </p:txBody>
      </p:sp>
      <p:pic>
        <p:nvPicPr>
          <p:cNvPr id="7" name="Picture 2">
            <a:extLst>
              <a:ext uri="{FF2B5EF4-FFF2-40B4-BE49-F238E27FC236}">
                <a16:creationId xmlns:a16="http://schemas.microsoft.com/office/drawing/2014/main" id="{98B836EA-EDEC-4ABC-B0CF-E7BDF2C7C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1182" y="2273007"/>
            <a:ext cx="7269989" cy="4413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33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64A8D4-888C-EFDB-C4F2-333C4D977327}"/>
              </a:ext>
            </a:extLst>
          </p:cNvPr>
          <p:cNvSpPr>
            <a:spLocks noGrp="1"/>
          </p:cNvSpPr>
          <p:nvPr>
            <p:ph type="title"/>
          </p:nvPr>
        </p:nvSpPr>
        <p:spPr>
          <a:xfrm>
            <a:off x="628650" y="307975"/>
            <a:ext cx="10515600" cy="343535"/>
          </a:xfrm>
        </p:spPr>
        <p:txBody>
          <a:bodyPr>
            <a:noAutofit/>
          </a:bodyPr>
          <a:lstStyle/>
          <a:p>
            <a:r>
              <a:rPr kumimoji="1" lang="en-US" altLang="ja-JP" sz="3200" dirty="0"/>
              <a:t>15</a:t>
            </a:r>
            <a:r>
              <a:rPr kumimoji="1" lang="ja-JP" altLang="en-US" sz="3200" dirty="0"/>
              <a:t>歳までのことについてお尋ねします</a:t>
            </a:r>
          </a:p>
        </p:txBody>
      </p:sp>
      <p:sp>
        <p:nvSpPr>
          <p:cNvPr id="3" name="コンテンツ プレースホルダー 2">
            <a:extLst>
              <a:ext uri="{FF2B5EF4-FFF2-40B4-BE49-F238E27FC236}">
                <a16:creationId xmlns:a16="http://schemas.microsoft.com/office/drawing/2014/main" id="{FDE0B4B3-1BD9-DA68-630E-E53D8C67CC3B}"/>
              </a:ext>
            </a:extLst>
          </p:cNvPr>
          <p:cNvSpPr>
            <a:spLocks noGrp="1"/>
          </p:cNvSpPr>
          <p:nvPr>
            <p:ph idx="1"/>
          </p:nvPr>
        </p:nvSpPr>
        <p:spPr>
          <a:xfrm>
            <a:off x="628650" y="926465"/>
            <a:ext cx="11563350" cy="5931535"/>
          </a:xfrm>
        </p:spPr>
        <p:txBody>
          <a:bodyPr>
            <a:normAutofit lnSpcReduction="10000"/>
          </a:bodyPr>
          <a:lstStyle/>
          <a:p>
            <a:pPr marL="0" indent="0">
              <a:buNone/>
            </a:pPr>
            <a:r>
              <a:rPr kumimoji="1" lang="en-US" altLang="ja-JP" sz="1600" dirty="0"/>
              <a:t> 1</a:t>
            </a:r>
            <a:r>
              <a:rPr lang="en-US" altLang="ja-JP" sz="1600" dirty="0"/>
              <a:t>.</a:t>
            </a:r>
            <a:r>
              <a:rPr kumimoji="1" lang="ja-JP" altLang="en-US" sz="1600" dirty="0"/>
              <a:t>　   </a:t>
            </a:r>
            <a:r>
              <a:rPr kumimoji="1" lang="en-US" altLang="ja-JP" sz="1600" dirty="0"/>
              <a:t>1</a:t>
            </a:r>
            <a:r>
              <a:rPr kumimoji="1" lang="ja-JP" altLang="en-US" sz="1600" dirty="0"/>
              <a:t>年以上治療を続けなければいけないような慢性的な体の病気をもっていたことがある　　　　　　　　　　　　　　　　　　　</a:t>
            </a:r>
            <a:endParaRPr kumimoji="1" lang="en-US" altLang="ja-JP" sz="1600" dirty="0">
              <a:solidFill>
                <a:srgbClr val="FF0000"/>
              </a:solidFill>
            </a:endParaRPr>
          </a:p>
          <a:p>
            <a:pPr marL="0" indent="0">
              <a:buNone/>
            </a:pPr>
            <a:r>
              <a:rPr kumimoji="1" lang="en-US" altLang="ja-JP" sz="1600" dirty="0"/>
              <a:t> 2.</a:t>
            </a:r>
            <a:r>
              <a:rPr kumimoji="1" lang="ja-JP" altLang="en-US" sz="1600" dirty="0"/>
              <a:t>　   小学校および中学校に在学中、学校の勉強についていけないと思ったことがある　　　　　　　　　　　　　　　　　　　　　</a:t>
            </a:r>
            <a:endParaRPr kumimoji="1" lang="en-US" altLang="ja-JP" sz="1600" dirty="0">
              <a:solidFill>
                <a:srgbClr val="FF0000"/>
              </a:solidFill>
            </a:endParaRPr>
          </a:p>
          <a:p>
            <a:pPr marL="0" indent="0">
              <a:buNone/>
            </a:pPr>
            <a:r>
              <a:rPr lang="en-US" altLang="ja-JP" sz="1600" dirty="0"/>
              <a:t> 3.</a:t>
            </a:r>
            <a:r>
              <a:rPr lang="ja-JP" altLang="en-US" sz="1600" dirty="0"/>
              <a:t>　   学校や近所でいじめられたことがある　　　　　　　　　　　　　　　　　　　　　　　　　　　　　　　　　　　　　　　　　　　　　　　  　</a:t>
            </a:r>
            <a:endParaRPr lang="en-US" altLang="ja-JP" sz="1600" dirty="0">
              <a:solidFill>
                <a:srgbClr val="FF0000"/>
              </a:solidFill>
            </a:endParaRPr>
          </a:p>
          <a:p>
            <a:pPr marL="0" indent="0">
              <a:buNone/>
            </a:pPr>
            <a:r>
              <a:rPr kumimoji="1" lang="en-US" altLang="ja-JP" sz="1600" dirty="0"/>
              <a:t> 4.</a:t>
            </a:r>
            <a:r>
              <a:rPr kumimoji="1" lang="ja-JP" altLang="en-US" sz="1600" dirty="0"/>
              <a:t>　   学校を長期欠席（</a:t>
            </a:r>
            <a:r>
              <a:rPr kumimoji="1" lang="en-US" altLang="ja-JP" sz="1600" dirty="0"/>
              <a:t>1</a:t>
            </a:r>
            <a:r>
              <a:rPr kumimoji="1" lang="ja-JP" altLang="en-US" sz="1600" dirty="0"/>
              <a:t>年間で</a:t>
            </a:r>
            <a:r>
              <a:rPr kumimoji="1" lang="en-US" altLang="ja-JP" sz="1600" dirty="0"/>
              <a:t>30</a:t>
            </a:r>
            <a:r>
              <a:rPr kumimoji="1" lang="ja-JP" altLang="en-US" sz="1600" dirty="0"/>
              <a:t>日以上）したことがある　　　　　　　　　　　　　　　　　　　　　　　　　　　　　　　　　　　　　　　　　　</a:t>
            </a:r>
            <a:endParaRPr kumimoji="1" lang="en-US" altLang="ja-JP" sz="1600" dirty="0">
              <a:solidFill>
                <a:srgbClr val="FF0000"/>
              </a:solidFill>
            </a:endParaRPr>
          </a:p>
          <a:p>
            <a:pPr marL="0" indent="0">
              <a:buNone/>
            </a:pPr>
            <a:r>
              <a:rPr lang="en-US" altLang="ja-JP" sz="1600" dirty="0"/>
              <a:t> 5.</a:t>
            </a:r>
            <a:r>
              <a:rPr lang="ja-JP" altLang="en-US" sz="1600" dirty="0"/>
              <a:t>　   警察官に補導されたことがある　　　　　　　　　　　　　　　　　　　　　　　　　　　　　　　　　　　　　　　　　　　　　　　　　　　　　　　</a:t>
            </a:r>
            <a:endParaRPr lang="en-US" altLang="ja-JP" sz="1600" dirty="0">
              <a:solidFill>
                <a:srgbClr val="FF0000"/>
              </a:solidFill>
            </a:endParaRPr>
          </a:p>
          <a:p>
            <a:pPr marL="0" indent="0">
              <a:buNone/>
            </a:pPr>
            <a:r>
              <a:rPr kumimoji="1" lang="en-US" altLang="ja-JP" sz="1600" dirty="0"/>
              <a:t> 6.</a:t>
            </a:r>
            <a:r>
              <a:rPr kumimoji="1" lang="ja-JP" altLang="en-US" sz="1600" dirty="0"/>
              <a:t>　   一緒に暮らしていた親や親族のしつけが厳しすぎると思っていたことがある　　　　　　　　　　　　　　　　　　　　　　　</a:t>
            </a:r>
            <a:endParaRPr kumimoji="1" lang="en-US" altLang="ja-JP" sz="1600" dirty="0">
              <a:solidFill>
                <a:srgbClr val="FF0000"/>
              </a:solidFill>
            </a:endParaRPr>
          </a:p>
          <a:p>
            <a:pPr marL="0" indent="0">
              <a:buNone/>
            </a:pPr>
            <a:r>
              <a:rPr lang="en-US" altLang="ja-JP" sz="1600" dirty="0"/>
              <a:t> 7.</a:t>
            </a:r>
            <a:r>
              <a:rPr lang="ja-JP" altLang="en-US" sz="1600" dirty="0"/>
              <a:t>　   一緒に暮らしていた親や親族からの私の将来に対する期待が大きすぎると感じていたことがある　　　　　　　　　　　</a:t>
            </a:r>
            <a:endParaRPr lang="en-US" altLang="ja-JP" sz="1600" dirty="0">
              <a:solidFill>
                <a:srgbClr val="FF0000"/>
              </a:solidFill>
            </a:endParaRPr>
          </a:p>
          <a:p>
            <a:pPr marL="0" indent="0">
              <a:buNone/>
            </a:pPr>
            <a:r>
              <a:rPr lang="en-US" altLang="ja-JP" sz="1600" dirty="0"/>
              <a:t> 8.</a:t>
            </a:r>
            <a:r>
              <a:rPr lang="ja-JP" altLang="en-US" sz="1600" dirty="0"/>
              <a:t>　   一緒に暮らしていた親やきょうだいに、体の病気で</a:t>
            </a:r>
            <a:r>
              <a:rPr lang="en-US" altLang="ja-JP" sz="1600" dirty="0"/>
              <a:t>1</a:t>
            </a:r>
            <a:r>
              <a:rPr lang="ja-JP" altLang="en-US" sz="1600" dirty="0"/>
              <a:t>年以上病院に通っていた人がいたことがある　　　　　　　　</a:t>
            </a:r>
            <a:endParaRPr lang="en-US" altLang="ja-JP" sz="1600" dirty="0">
              <a:solidFill>
                <a:srgbClr val="FF0000"/>
              </a:solidFill>
            </a:endParaRPr>
          </a:p>
          <a:p>
            <a:pPr marL="0" indent="0">
              <a:buNone/>
            </a:pPr>
            <a:r>
              <a:rPr kumimoji="1" lang="en-US" altLang="ja-JP" sz="1600" dirty="0"/>
              <a:t> 9.</a:t>
            </a:r>
            <a:r>
              <a:rPr kumimoji="1" lang="ja-JP" altLang="en-US" sz="1600" dirty="0"/>
              <a:t>　   一緒に暮らしていた親やきょうだいに、心の病気で</a:t>
            </a:r>
            <a:r>
              <a:rPr kumimoji="1" lang="en-US" altLang="ja-JP" sz="1600" dirty="0"/>
              <a:t>1</a:t>
            </a:r>
            <a:r>
              <a:rPr kumimoji="1" lang="ja-JP" altLang="en-US" sz="1600" dirty="0"/>
              <a:t>年以上病院に通っていた人がいたことがある　　　　　　</a:t>
            </a:r>
            <a:endParaRPr kumimoji="1" lang="en-US" altLang="ja-JP" sz="1600" dirty="0">
              <a:solidFill>
                <a:srgbClr val="FF0000"/>
              </a:solidFill>
            </a:endParaRPr>
          </a:p>
          <a:p>
            <a:pPr marL="263525" indent="-263525">
              <a:buNone/>
            </a:pPr>
            <a:r>
              <a:rPr lang="en-US" altLang="ja-JP" sz="1600" dirty="0"/>
              <a:t>10.    </a:t>
            </a:r>
            <a:r>
              <a:rPr lang="ja-JP" altLang="en-US" sz="1600" dirty="0"/>
              <a:t>一緒に暮らしていた親やきょうだいに、お酒を飲む、または、薬物を使うことで、私を不快な思いにさせる人がいたことがある</a:t>
            </a:r>
            <a:endParaRPr lang="en-US" altLang="ja-JP" sz="1600" dirty="0"/>
          </a:p>
          <a:p>
            <a:pPr marL="0" indent="0">
              <a:buNone/>
            </a:pPr>
            <a:r>
              <a:rPr lang="en-US" altLang="ja-JP" sz="1600" dirty="0"/>
              <a:t>11.    </a:t>
            </a:r>
            <a:r>
              <a:rPr lang="ja-JP" altLang="en-US" sz="1600" dirty="0"/>
              <a:t>家が貧しいせいで、食べ物や着るもの、または住むところに困っていたことがある　　　　　　　　　　　　　　　　　　　　　　　　  　</a:t>
            </a:r>
            <a:endParaRPr lang="en-US" altLang="ja-JP" sz="1600" dirty="0">
              <a:solidFill>
                <a:srgbClr val="FF0000"/>
              </a:solidFill>
            </a:endParaRPr>
          </a:p>
          <a:p>
            <a:pPr marL="263525" indent="-263525">
              <a:buNone/>
            </a:pPr>
            <a:r>
              <a:rPr lang="en-US" altLang="ja-JP" sz="1600" dirty="0"/>
              <a:t>12.    </a:t>
            </a:r>
            <a:r>
              <a:rPr lang="ja-JP" altLang="en-US" sz="1600" dirty="0"/>
              <a:t>一緒に暮らしていた親や親族から、食事や洗濯、入浴など身のまわりのお世話をしてもらえずに困っていたことがある</a:t>
            </a:r>
            <a:endParaRPr lang="en-US" altLang="ja-JP" sz="1600" dirty="0">
              <a:solidFill>
                <a:srgbClr val="FF0000"/>
              </a:solidFill>
            </a:endParaRPr>
          </a:p>
          <a:p>
            <a:pPr marL="263525" indent="-263525">
              <a:buNone/>
            </a:pPr>
            <a:r>
              <a:rPr lang="en-US" altLang="ja-JP" sz="1600" dirty="0"/>
              <a:t>13.    </a:t>
            </a:r>
            <a:r>
              <a:rPr lang="ja-JP" altLang="en-US" sz="1600" dirty="0"/>
              <a:t>一緒に暮らしていた親やきょうだいから体の暴力（殴る、ける、など）をくり返し受けていたことがある　　　　　　　</a:t>
            </a:r>
            <a:endParaRPr lang="en-US" altLang="ja-JP" sz="1600" dirty="0">
              <a:solidFill>
                <a:srgbClr val="FF0000"/>
              </a:solidFill>
            </a:endParaRPr>
          </a:p>
          <a:p>
            <a:pPr marL="342900" indent="-342900">
              <a:buAutoNum type="arabicPeriod" startAt="14"/>
            </a:pPr>
            <a:r>
              <a:rPr lang="ja-JP" altLang="en-US" sz="1600" dirty="0"/>
              <a:t>  一緒に暮らしていた親やきょうだいから心が傷つくような言葉を何度も言われたり、家族同士の激しい暴力や言い争いを    　　　　 何度 も目撃したことがある　　　　　　　　　　　　　　　　　　　　　　　　　　　　　　　　　　　　　　　　　　　　　　　　　　　　　　</a:t>
            </a:r>
            <a:endParaRPr lang="en-US" altLang="ja-JP" sz="1600" dirty="0">
              <a:solidFill>
                <a:srgbClr val="FF0000"/>
              </a:solidFill>
            </a:endParaRPr>
          </a:p>
          <a:p>
            <a:pPr marL="342900" indent="-342900">
              <a:buAutoNum type="arabicPeriod" startAt="14"/>
            </a:pPr>
            <a:r>
              <a:rPr lang="ja-JP" altLang="en-US" sz="1600" dirty="0"/>
              <a:t>  一緒に暮らしていた親やきょうだいからくり返し裸をのぞかれたり、体を触られたり、性行為を強要されたことがある　　</a:t>
            </a:r>
            <a:endParaRPr lang="en-US" altLang="ja-JP" sz="1600" dirty="0">
              <a:solidFill>
                <a:srgbClr val="FF0000"/>
              </a:solidFill>
            </a:endParaRPr>
          </a:p>
          <a:p>
            <a:pPr marL="342900" indent="-342900">
              <a:buAutoNum type="arabicPeriod" startAt="14"/>
            </a:pPr>
            <a:r>
              <a:rPr lang="ja-JP" altLang="en-US" sz="1600" dirty="0"/>
              <a:t>  一緒に暮らしていた親が死亡するか、離婚や別居によって、あなたの家からいなくなったことがある　　　　　　　　　 　</a:t>
            </a:r>
            <a:endParaRPr lang="en-US" altLang="ja-JP" sz="1600" dirty="0">
              <a:solidFill>
                <a:srgbClr val="FF0000"/>
              </a:solidFill>
            </a:endParaRPr>
          </a:p>
          <a:p>
            <a:pPr marL="342900" indent="-342900">
              <a:buAutoNum type="arabicPeriod" startAt="14"/>
            </a:pPr>
            <a:r>
              <a:rPr lang="ja-JP" altLang="en-US" sz="1600" dirty="0"/>
              <a:t>  一緒に暮らしていた親やきょうだいに、自殺されたことがある　　　　　　　　　　　　　　　　　　　　　　　　　　　　　　　　　　</a:t>
            </a:r>
            <a:endParaRPr lang="en-US" altLang="ja-JP" sz="1600" dirty="0"/>
          </a:p>
        </p:txBody>
      </p:sp>
      <p:sp>
        <p:nvSpPr>
          <p:cNvPr id="5" name="テキスト ボックス 4">
            <a:extLst>
              <a:ext uri="{FF2B5EF4-FFF2-40B4-BE49-F238E27FC236}">
                <a16:creationId xmlns:a16="http://schemas.microsoft.com/office/drawing/2014/main" id="{420B882F-4663-B993-655A-6FAAF0FBC161}"/>
              </a:ext>
            </a:extLst>
          </p:cNvPr>
          <p:cNvSpPr txBox="1"/>
          <p:nvPr/>
        </p:nvSpPr>
        <p:spPr>
          <a:xfrm>
            <a:off x="9288190" y="3970047"/>
            <a:ext cx="23747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家族の飲酒・薬物問題</a:t>
            </a:r>
          </a:p>
        </p:txBody>
      </p:sp>
      <p:sp>
        <p:nvSpPr>
          <p:cNvPr id="6" name="テキスト ボックス 5">
            <a:extLst>
              <a:ext uri="{FF2B5EF4-FFF2-40B4-BE49-F238E27FC236}">
                <a16:creationId xmlns:a16="http://schemas.microsoft.com/office/drawing/2014/main" id="{B7AAD968-FDEC-452E-A7BB-3692F2B0CDDC}"/>
              </a:ext>
            </a:extLst>
          </p:cNvPr>
          <p:cNvSpPr txBox="1"/>
          <p:nvPr/>
        </p:nvSpPr>
        <p:spPr>
          <a:xfrm>
            <a:off x="10888386" y="885521"/>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慢性疾患</a:t>
            </a:r>
            <a:endParaRPr kumimoji="1" lang="en-US" altLang="ja-JP"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endParaRPr>
          </a:p>
        </p:txBody>
      </p:sp>
      <p:sp>
        <p:nvSpPr>
          <p:cNvPr id="9" name="テキスト ボックス 8">
            <a:extLst>
              <a:ext uri="{FF2B5EF4-FFF2-40B4-BE49-F238E27FC236}">
                <a16:creationId xmlns:a16="http://schemas.microsoft.com/office/drawing/2014/main" id="{FB8B46E4-BAC4-715A-A371-0A3A652C04AE}"/>
              </a:ext>
            </a:extLst>
          </p:cNvPr>
          <p:cNvSpPr txBox="1"/>
          <p:nvPr/>
        </p:nvSpPr>
        <p:spPr>
          <a:xfrm>
            <a:off x="10712146" y="1197837"/>
            <a:ext cx="12105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勉強が苦手</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CB74CBB8-FE3F-D7E3-08A0-F1BB9EDE6CDD}"/>
              </a:ext>
            </a:extLst>
          </p:cNvPr>
          <p:cNvSpPr txBox="1"/>
          <p:nvPr/>
        </p:nvSpPr>
        <p:spPr>
          <a:xfrm>
            <a:off x="10739442" y="1516937"/>
            <a:ext cx="114807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いじめ被害</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AAB84F55-8074-0C79-58C3-0B2A9689062B}"/>
              </a:ext>
            </a:extLst>
          </p:cNvPr>
          <p:cNvSpPr txBox="1"/>
          <p:nvPr/>
        </p:nvSpPr>
        <p:spPr>
          <a:xfrm>
            <a:off x="11076010" y="1850440"/>
            <a:ext cx="8002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不登校</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67C9E5F4-949F-09D9-B393-AE0582938A4F}"/>
              </a:ext>
            </a:extLst>
          </p:cNvPr>
          <p:cNvSpPr txBox="1"/>
          <p:nvPr/>
        </p:nvSpPr>
        <p:spPr>
          <a:xfrm>
            <a:off x="11089658" y="2157100"/>
            <a:ext cx="8002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補導歴</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3" name="テキスト ボックス 12">
            <a:extLst>
              <a:ext uri="{FF2B5EF4-FFF2-40B4-BE49-F238E27FC236}">
                <a16:creationId xmlns:a16="http://schemas.microsoft.com/office/drawing/2014/main" id="{0E553094-4EC9-1F62-B53E-C6624A804B1F}"/>
              </a:ext>
            </a:extLst>
          </p:cNvPr>
          <p:cNvSpPr txBox="1"/>
          <p:nvPr/>
        </p:nvSpPr>
        <p:spPr>
          <a:xfrm>
            <a:off x="10475546" y="2475747"/>
            <a:ext cx="14927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しつけが厳しい</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8200D2FA-8A92-C1ED-CE69-AD7A2FF51D07}"/>
              </a:ext>
            </a:extLst>
          </p:cNvPr>
          <p:cNvSpPr txBox="1"/>
          <p:nvPr/>
        </p:nvSpPr>
        <p:spPr>
          <a:xfrm>
            <a:off x="10740786" y="2804652"/>
            <a:ext cx="11913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過剰な期待</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5" name="テキスト ボックス 14">
            <a:extLst>
              <a:ext uri="{FF2B5EF4-FFF2-40B4-BE49-F238E27FC236}">
                <a16:creationId xmlns:a16="http://schemas.microsoft.com/office/drawing/2014/main" id="{EE44C25F-5313-4056-495B-62283AFCFEDA}"/>
              </a:ext>
            </a:extLst>
          </p:cNvPr>
          <p:cNvSpPr txBox="1"/>
          <p:nvPr/>
        </p:nvSpPr>
        <p:spPr>
          <a:xfrm>
            <a:off x="10320833" y="3111193"/>
            <a:ext cx="162095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家族の身体疾患</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6" name="テキスト ボックス 15">
            <a:extLst>
              <a:ext uri="{FF2B5EF4-FFF2-40B4-BE49-F238E27FC236}">
                <a16:creationId xmlns:a16="http://schemas.microsoft.com/office/drawing/2014/main" id="{C28CC71B-C9F9-30C4-29DF-D54A21CAB390}"/>
              </a:ext>
            </a:extLst>
          </p:cNvPr>
          <p:cNvSpPr txBox="1"/>
          <p:nvPr/>
        </p:nvSpPr>
        <p:spPr>
          <a:xfrm>
            <a:off x="10320832" y="3442399"/>
            <a:ext cx="162095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家族の精神疾患</a:t>
            </a:r>
          </a:p>
        </p:txBody>
      </p:sp>
      <p:sp>
        <p:nvSpPr>
          <p:cNvPr id="17" name="テキスト ボックス 16">
            <a:extLst>
              <a:ext uri="{FF2B5EF4-FFF2-40B4-BE49-F238E27FC236}">
                <a16:creationId xmlns:a16="http://schemas.microsoft.com/office/drawing/2014/main" id="{A76EDA87-0DFF-71BA-5B3F-B64055A03A23}"/>
              </a:ext>
            </a:extLst>
          </p:cNvPr>
          <p:cNvSpPr txBox="1"/>
          <p:nvPr/>
        </p:nvSpPr>
        <p:spPr>
          <a:xfrm>
            <a:off x="11274137" y="4082974"/>
            <a:ext cx="59503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貧困</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8" name="テキスト ボックス 17">
            <a:extLst>
              <a:ext uri="{FF2B5EF4-FFF2-40B4-BE49-F238E27FC236}">
                <a16:creationId xmlns:a16="http://schemas.microsoft.com/office/drawing/2014/main" id="{4B739F9D-6AE9-A416-7B76-5AE3F21B6D65}"/>
              </a:ext>
            </a:extLst>
          </p:cNvPr>
          <p:cNvSpPr txBox="1"/>
          <p:nvPr/>
        </p:nvSpPr>
        <p:spPr>
          <a:xfrm>
            <a:off x="10968629" y="4401113"/>
            <a:ext cx="104227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ネグレクト</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9" name="テキスト ボックス 18">
            <a:extLst>
              <a:ext uri="{FF2B5EF4-FFF2-40B4-BE49-F238E27FC236}">
                <a16:creationId xmlns:a16="http://schemas.microsoft.com/office/drawing/2014/main" id="{8C2145A3-D0B9-28E2-E24E-1C3C0712CF58}"/>
              </a:ext>
            </a:extLst>
          </p:cNvPr>
          <p:cNvSpPr txBox="1"/>
          <p:nvPr/>
        </p:nvSpPr>
        <p:spPr>
          <a:xfrm>
            <a:off x="10781730" y="4734974"/>
            <a:ext cx="12105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身体的虐待</a:t>
            </a:r>
          </a:p>
        </p:txBody>
      </p:sp>
      <p:sp>
        <p:nvSpPr>
          <p:cNvPr id="20" name="テキスト ボックス 19">
            <a:extLst>
              <a:ext uri="{FF2B5EF4-FFF2-40B4-BE49-F238E27FC236}">
                <a16:creationId xmlns:a16="http://schemas.microsoft.com/office/drawing/2014/main" id="{2DF409F3-AB0E-B55B-8868-FC39E76C4C44}"/>
              </a:ext>
            </a:extLst>
          </p:cNvPr>
          <p:cNvSpPr txBox="1"/>
          <p:nvPr/>
        </p:nvSpPr>
        <p:spPr>
          <a:xfrm>
            <a:off x="10798618" y="5264483"/>
            <a:ext cx="12105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心理的虐待</a:t>
            </a:r>
          </a:p>
        </p:txBody>
      </p:sp>
      <p:sp>
        <p:nvSpPr>
          <p:cNvPr id="21" name="テキスト ボックス 20">
            <a:extLst>
              <a:ext uri="{FF2B5EF4-FFF2-40B4-BE49-F238E27FC236}">
                <a16:creationId xmlns:a16="http://schemas.microsoft.com/office/drawing/2014/main" id="{95EEB02E-A64F-2D51-D9F7-58B35E785601}"/>
              </a:ext>
            </a:extLst>
          </p:cNvPr>
          <p:cNvSpPr txBox="1"/>
          <p:nvPr/>
        </p:nvSpPr>
        <p:spPr>
          <a:xfrm>
            <a:off x="10963682" y="5559028"/>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性的虐待</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2" name="テキスト ボックス 21">
            <a:extLst>
              <a:ext uri="{FF2B5EF4-FFF2-40B4-BE49-F238E27FC236}">
                <a16:creationId xmlns:a16="http://schemas.microsoft.com/office/drawing/2014/main" id="{BB3000A7-4010-EC0D-FDD7-FACADCEAAD6D}"/>
              </a:ext>
            </a:extLst>
          </p:cNvPr>
          <p:cNvSpPr txBox="1"/>
          <p:nvPr/>
        </p:nvSpPr>
        <p:spPr>
          <a:xfrm>
            <a:off x="10806587" y="5929519"/>
            <a:ext cx="116249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親との離別</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3" name="テキスト ボックス 22">
            <a:extLst>
              <a:ext uri="{FF2B5EF4-FFF2-40B4-BE49-F238E27FC236}">
                <a16:creationId xmlns:a16="http://schemas.microsoft.com/office/drawing/2014/main" id="{FA344099-A7D6-1B77-6F78-39986CF6E7A4}"/>
              </a:ext>
            </a:extLst>
          </p:cNvPr>
          <p:cNvSpPr txBox="1"/>
          <p:nvPr/>
        </p:nvSpPr>
        <p:spPr>
          <a:xfrm>
            <a:off x="10781730" y="6302597"/>
            <a:ext cx="1210588" cy="590931"/>
          </a:xfrm>
          <a:prstGeom prst="rect">
            <a:avLst/>
          </a:prstGeom>
          <a:noFill/>
        </p:spPr>
        <p:txBody>
          <a:bodyPr wrap="non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家族の自殺</a:t>
            </a:r>
            <a:endParaRPr kumimoji="1" lang="en-US" altLang="ja-JP" sz="1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80172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2988B9-4795-56CE-4115-566F8A1A750C}"/>
              </a:ext>
            </a:extLst>
          </p:cNvPr>
          <p:cNvSpPr>
            <a:spLocks noGrp="1"/>
          </p:cNvSpPr>
          <p:nvPr>
            <p:ph type="title"/>
          </p:nvPr>
        </p:nvSpPr>
        <p:spPr>
          <a:xfrm>
            <a:off x="1097810" y="237534"/>
            <a:ext cx="10613065" cy="772559"/>
          </a:xfrm>
        </p:spPr>
        <p:txBody>
          <a:bodyPr/>
          <a:lstStyle/>
          <a:p>
            <a:r>
              <a:rPr lang="ja-JP" altLang="en-US" sz="4400" dirty="0"/>
              <a:t>１５</a:t>
            </a:r>
            <a:r>
              <a:rPr kumimoji="1" lang="ja-JP" altLang="en-US" sz="4400" dirty="0"/>
              <a:t>歳までの</a:t>
            </a:r>
            <a:r>
              <a:rPr lang="ja-JP" altLang="en-US" sz="4400" dirty="0"/>
              <a:t>逆境体験（</a:t>
            </a:r>
            <a:r>
              <a:rPr lang="en-US" altLang="ja-JP" sz="4400" dirty="0"/>
              <a:t>ACE</a:t>
            </a:r>
            <a:r>
              <a:rPr lang="ja-JP" altLang="en-US" sz="4400" dirty="0"/>
              <a:t>）</a:t>
            </a:r>
            <a:endParaRPr kumimoji="1" lang="ja-JP" altLang="en-US" dirty="0"/>
          </a:p>
        </p:txBody>
      </p:sp>
      <p:graphicFrame>
        <p:nvGraphicFramePr>
          <p:cNvPr id="6" name="コンテンツ プレースホルダー 5">
            <a:extLst>
              <a:ext uri="{FF2B5EF4-FFF2-40B4-BE49-F238E27FC236}">
                <a16:creationId xmlns:a16="http://schemas.microsoft.com/office/drawing/2014/main" id="{7301BCD0-801B-467C-C4E5-C4A7BAB92F87}"/>
              </a:ext>
            </a:extLst>
          </p:cNvPr>
          <p:cNvGraphicFramePr>
            <a:graphicFrameLocks noGrp="1"/>
          </p:cNvGraphicFramePr>
          <p:nvPr>
            <p:ph idx="1"/>
          </p:nvPr>
        </p:nvGraphicFramePr>
        <p:xfrm>
          <a:off x="0" y="1190846"/>
          <a:ext cx="11791508" cy="5667153"/>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a16="http://schemas.microsoft.com/office/drawing/2014/main" id="{BE6219EB-C22F-3C55-EBFC-C371B78F0C1B}"/>
              </a:ext>
            </a:extLst>
          </p:cNvPr>
          <p:cNvSpPr txBox="1"/>
          <p:nvPr/>
        </p:nvSpPr>
        <p:spPr>
          <a:xfrm>
            <a:off x="11636444" y="6412021"/>
            <a:ext cx="37221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endParaRPr kumimoji="1" lang="ja-JP" altLang="en-US"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043221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0B9B02-D974-5097-B195-B2A2DC4C5953}"/>
              </a:ext>
            </a:extLst>
          </p:cNvPr>
          <p:cNvSpPr>
            <a:spLocks noGrp="1"/>
          </p:cNvSpPr>
          <p:nvPr>
            <p:ph type="title"/>
          </p:nvPr>
        </p:nvSpPr>
        <p:spPr>
          <a:xfrm>
            <a:off x="838200" y="193238"/>
            <a:ext cx="10515600" cy="1325563"/>
          </a:xfrm>
        </p:spPr>
        <p:txBody>
          <a:bodyPr/>
          <a:lstStyle/>
          <a:p>
            <a:r>
              <a:rPr lang="en-US" altLang="ja-JP" dirty="0">
                <a:latin typeface="+mn-lt"/>
              </a:rPr>
              <a:t>ACE </a:t>
            </a:r>
            <a:r>
              <a:rPr kumimoji="1" lang="ja-JP" altLang="en-US" dirty="0"/>
              <a:t>の数 </a:t>
            </a:r>
            <a:r>
              <a:rPr kumimoji="1" lang="ja-JP" altLang="en-US" sz="4000" dirty="0"/>
              <a:t>（</a:t>
            </a:r>
            <a:r>
              <a:rPr lang="en-US" altLang="ja-JP" dirty="0"/>
              <a:t>17</a:t>
            </a:r>
            <a:r>
              <a:rPr lang="ja-JP" altLang="en-US" sz="3200" dirty="0"/>
              <a:t>個のうちいくつあてはまるか</a:t>
            </a:r>
            <a:r>
              <a:rPr lang="ja-JP" altLang="en-US" sz="4000" dirty="0"/>
              <a:t>）</a:t>
            </a:r>
            <a:endParaRPr kumimoji="1" lang="ja-JP" altLang="en-US" dirty="0"/>
          </a:p>
        </p:txBody>
      </p:sp>
      <p:graphicFrame>
        <p:nvGraphicFramePr>
          <p:cNvPr id="6" name="コンテンツ プレースホルダー 5">
            <a:extLst>
              <a:ext uri="{FF2B5EF4-FFF2-40B4-BE49-F238E27FC236}">
                <a16:creationId xmlns:a16="http://schemas.microsoft.com/office/drawing/2014/main" id="{1AE927FB-D163-C71D-CF76-12BC441B5233}"/>
              </a:ext>
            </a:extLst>
          </p:cNvPr>
          <p:cNvGraphicFramePr>
            <a:graphicFrameLocks noGrp="1"/>
          </p:cNvGraphicFramePr>
          <p:nvPr>
            <p:ph idx="1"/>
          </p:nvPr>
        </p:nvGraphicFramePr>
        <p:xfrm>
          <a:off x="838200" y="1690688"/>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04E89F11-B074-031D-659D-FDC639E7A731}"/>
              </a:ext>
            </a:extLst>
          </p:cNvPr>
          <p:cNvSpPr txBox="1"/>
          <p:nvPr/>
        </p:nvSpPr>
        <p:spPr>
          <a:xfrm>
            <a:off x="3360420" y="5875359"/>
            <a:ext cx="6186309"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少年院生　　　　　　　　 大学生　　　　　  アルコール患者</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(N=207)</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(N=130)</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(N=282)</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672383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AC4928-BFF4-9277-8A38-DA6F66A3DDD5}"/>
              </a:ext>
            </a:extLst>
          </p:cNvPr>
          <p:cNvSpPr>
            <a:spLocks noGrp="1"/>
          </p:cNvSpPr>
          <p:nvPr>
            <p:ph type="title"/>
          </p:nvPr>
        </p:nvSpPr>
        <p:spPr/>
        <p:txBody>
          <a:bodyPr/>
          <a:lstStyle/>
          <a:p>
            <a:r>
              <a:rPr kumimoji="1" lang="ja-JP" altLang="en-US" dirty="0"/>
              <a:t>アルコール使用障害と </a:t>
            </a:r>
            <a:r>
              <a:rPr kumimoji="1" lang="en-US" altLang="ja-JP" sz="4800" dirty="0">
                <a:latin typeface="+mn-lt"/>
                <a:ea typeface="+mn-ea"/>
              </a:rPr>
              <a:t>ACE</a:t>
            </a:r>
            <a:r>
              <a:rPr kumimoji="1" lang="en-US" altLang="ja-JP" sz="4800" dirty="0"/>
              <a:t> </a:t>
            </a:r>
            <a:r>
              <a:rPr kumimoji="1" lang="ja-JP" altLang="en-US" dirty="0"/>
              <a:t>の相関  </a:t>
            </a:r>
            <a:r>
              <a:rPr kumimoji="1" lang="en-US" altLang="ja-JP" sz="4000" dirty="0"/>
              <a:t>(N=207)</a:t>
            </a:r>
            <a:endParaRPr kumimoji="1" lang="ja-JP" altLang="en-US" dirty="0"/>
          </a:p>
        </p:txBody>
      </p:sp>
      <p:graphicFrame>
        <p:nvGraphicFramePr>
          <p:cNvPr id="6" name="コンテンツ プレースホルダー 5">
            <a:extLst>
              <a:ext uri="{FF2B5EF4-FFF2-40B4-BE49-F238E27FC236}">
                <a16:creationId xmlns:a16="http://schemas.microsoft.com/office/drawing/2014/main" id="{72671F9C-03E4-487D-375C-09DC3A2F9AD8}"/>
              </a:ext>
            </a:extLst>
          </p:cNvPr>
          <p:cNvGraphicFramePr>
            <a:graphicFrameLocks noGrp="1"/>
          </p:cNvGraphicFramePr>
          <p:nvPr>
            <p:ph idx="1"/>
          </p:nvPr>
        </p:nvGraphicFramePr>
        <p:xfrm>
          <a:off x="838200" y="1690688"/>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C0DB10D5-F2DB-8C62-F10C-753683EDE2F7}"/>
              </a:ext>
            </a:extLst>
          </p:cNvPr>
          <p:cNvSpPr txBox="1"/>
          <p:nvPr/>
        </p:nvSpPr>
        <p:spPr>
          <a:xfrm>
            <a:off x="3463290" y="5841971"/>
            <a:ext cx="5743880"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問題なし　　　　　　　 問題飲酒　　　　　　 依存症疑い</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(n=79)                                (n=63)                               (n=65) </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189484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8616C0-2BB2-8D06-EE57-759FE0A0144F}"/>
              </a:ext>
            </a:extLst>
          </p:cNvPr>
          <p:cNvSpPr>
            <a:spLocks noGrp="1"/>
          </p:cNvSpPr>
          <p:nvPr>
            <p:ph type="title"/>
          </p:nvPr>
        </p:nvSpPr>
        <p:spPr/>
        <p:txBody>
          <a:bodyPr/>
          <a:lstStyle/>
          <a:p>
            <a:r>
              <a:rPr lang="ja-JP" altLang="en-US" dirty="0"/>
              <a:t>薬物使用障害と </a:t>
            </a:r>
            <a:r>
              <a:rPr lang="en-US" altLang="ja-JP" sz="4800" dirty="0">
                <a:latin typeface="+mn-lt"/>
              </a:rPr>
              <a:t>ACE</a:t>
            </a:r>
            <a:r>
              <a:rPr lang="en-US" altLang="ja-JP" dirty="0"/>
              <a:t> </a:t>
            </a:r>
            <a:r>
              <a:rPr lang="ja-JP" altLang="en-US" dirty="0"/>
              <a:t>の相関  </a:t>
            </a:r>
            <a:r>
              <a:rPr lang="en-US" altLang="ja-JP" sz="4000" dirty="0"/>
              <a:t>(N=207)</a:t>
            </a:r>
            <a:endParaRPr kumimoji="1" lang="ja-JP" altLang="en-US" dirty="0"/>
          </a:p>
        </p:txBody>
      </p:sp>
      <p:graphicFrame>
        <p:nvGraphicFramePr>
          <p:cNvPr id="6" name="コンテンツ プレースホルダー 5">
            <a:extLst>
              <a:ext uri="{FF2B5EF4-FFF2-40B4-BE49-F238E27FC236}">
                <a16:creationId xmlns:a16="http://schemas.microsoft.com/office/drawing/2014/main" id="{0EDDC512-2EA0-32E4-8BE6-D0CE8106F43E}"/>
              </a:ext>
            </a:extLst>
          </p:cNvPr>
          <p:cNvGraphicFramePr>
            <a:graphicFrameLocks noGrp="1"/>
          </p:cNvGraphicFramePr>
          <p:nvPr>
            <p:ph idx="1"/>
          </p:nvPr>
        </p:nvGraphicFramePr>
        <p:xfrm>
          <a:off x="838200" y="1613521"/>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07484098-C87F-B936-6AC0-5E4422A50FE5}"/>
              </a:ext>
            </a:extLst>
          </p:cNvPr>
          <p:cNvSpPr txBox="1"/>
          <p:nvPr/>
        </p:nvSpPr>
        <p:spPr>
          <a:xfrm>
            <a:off x="2560320" y="5887691"/>
            <a:ext cx="7149714"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使用なし　　　　　軽度　　　　　　中度　　　　  相当程度　　　　  重度</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(n=47)                    (n=71)                 (n=44)                  (n=39)                   (n=6)</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923234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0B9B02-D974-5097-B195-B2A2DC4C5953}"/>
              </a:ext>
            </a:extLst>
          </p:cNvPr>
          <p:cNvSpPr>
            <a:spLocks noGrp="1"/>
          </p:cNvSpPr>
          <p:nvPr>
            <p:ph type="title"/>
          </p:nvPr>
        </p:nvSpPr>
        <p:spPr>
          <a:xfrm>
            <a:off x="838200" y="193239"/>
            <a:ext cx="10515600" cy="984052"/>
          </a:xfrm>
        </p:spPr>
        <p:txBody>
          <a:bodyPr/>
          <a:lstStyle/>
          <a:p>
            <a:r>
              <a:rPr kumimoji="1" lang="en-US" altLang="ja-JP" dirty="0">
                <a:latin typeface="+mn-lt"/>
              </a:rPr>
              <a:t>ACE</a:t>
            </a:r>
            <a:r>
              <a:rPr kumimoji="1" lang="en-US" altLang="ja-JP" dirty="0"/>
              <a:t> </a:t>
            </a:r>
            <a:r>
              <a:rPr kumimoji="1" lang="ja-JP" altLang="en-US" dirty="0"/>
              <a:t>の数 </a:t>
            </a:r>
            <a:r>
              <a:rPr kumimoji="1" lang="ja-JP" altLang="en-US" sz="4000" dirty="0"/>
              <a:t>（</a:t>
            </a:r>
            <a:r>
              <a:rPr lang="en-US" altLang="ja-JP" dirty="0"/>
              <a:t>17</a:t>
            </a:r>
            <a:r>
              <a:rPr lang="ja-JP" altLang="en-US" sz="3200" dirty="0"/>
              <a:t>個のうちいくつあてはまるか</a:t>
            </a:r>
            <a:r>
              <a:rPr lang="ja-JP" altLang="en-US" sz="4000" dirty="0"/>
              <a:t>）</a:t>
            </a:r>
            <a:endParaRPr kumimoji="1" lang="ja-JP" altLang="en-US" dirty="0"/>
          </a:p>
        </p:txBody>
      </p:sp>
      <p:graphicFrame>
        <p:nvGraphicFramePr>
          <p:cNvPr id="6" name="コンテンツ プレースホルダー 5">
            <a:extLst>
              <a:ext uri="{FF2B5EF4-FFF2-40B4-BE49-F238E27FC236}">
                <a16:creationId xmlns:a16="http://schemas.microsoft.com/office/drawing/2014/main" id="{1AE927FB-D163-C71D-CF76-12BC441B5233}"/>
              </a:ext>
            </a:extLst>
          </p:cNvPr>
          <p:cNvGraphicFramePr>
            <a:graphicFrameLocks noGrp="1"/>
          </p:cNvGraphicFramePr>
          <p:nvPr>
            <p:ph idx="1"/>
          </p:nvPr>
        </p:nvGraphicFramePr>
        <p:xfrm>
          <a:off x="838200" y="1253331"/>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04E89F11-B074-031D-659D-FDC639E7A731}"/>
              </a:ext>
            </a:extLst>
          </p:cNvPr>
          <p:cNvSpPr txBox="1"/>
          <p:nvPr/>
        </p:nvSpPr>
        <p:spPr>
          <a:xfrm>
            <a:off x="2226190" y="5604669"/>
            <a:ext cx="7789312" cy="9848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クロスアディクション　　 少年院生　　　　　 大学生　　　  アルコール患者</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＋被虐待</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(n=29)                     (N=207)</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(N=130)</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(N=282)</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58391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19BDAC-DCDD-4125-AEFE-B9DF73575A62}"/>
              </a:ext>
            </a:extLst>
          </p:cNvPr>
          <p:cNvSpPr>
            <a:spLocks noGrp="1"/>
          </p:cNvSpPr>
          <p:nvPr>
            <p:ph type="title"/>
          </p:nvPr>
        </p:nvSpPr>
        <p:spPr>
          <a:xfrm>
            <a:off x="838200" y="591156"/>
            <a:ext cx="10515600" cy="1325563"/>
          </a:xfrm>
        </p:spPr>
        <p:txBody>
          <a:bodyPr>
            <a:normAutofit fontScale="90000"/>
          </a:bodyPr>
          <a:lstStyle/>
          <a:p>
            <a:r>
              <a:rPr kumimoji="1" lang="ja-JP" altLang="en-US" sz="6000" b="1" dirty="0">
                <a:solidFill>
                  <a:schemeClr val="accent1">
                    <a:lumMod val="75000"/>
                  </a:schemeClr>
                </a:solidFill>
              </a:rPr>
              <a:t>自己治療仮説</a:t>
            </a:r>
            <a:br>
              <a:rPr kumimoji="1" lang="en-US" altLang="ja-JP" sz="4800" dirty="0">
                <a:solidFill>
                  <a:schemeClr val="accent1">
                    <a:lumMod val="75000"/>
                  </a:schemeClr>
                </a:solidFill>
              </a:rPr>
            </a:br>
            <a:r>
              <a:rPr kumimoji="1" lang="en-US" altLang="ja-JP" sz="4800" dirty="0">
                <a:solidFill>
                  <a:schemeClr val="accent1">
                    <a:lumMod val="75000"/>
                  </a:schemeClr>
                </a:solidFill>
              </a:rPr>
              <a:t> </a:t>
            </a:r>
            <a:r>
              <a:rPr kumimoji="1" lang="en-US" altLang="ja-JP" sz="4800" b="1" dirty="0">
                <a:solidFill>
                  <a:schemeClr val="accent1">
                    <a:lumMod val="75000"/>
                  </a:schemeClr>
                </a:solidFill>
              </a:rPr>
              <a:t>Self-Medication Theory</a:t>
            </a:r>
            <a:endParaRPr kumimoji="1" lang="ja-JP" altLang="en-US" sz="4800"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F65863CC-1F06-4741-AF65-FC1B82CB7AC8}"/>
              </a:ext>
            </a:extLst>
          </p:cNvPr>
          <p:cNvSpPr>
            <a:spLocks noGrp="1"/>
          </p:cNvSpPr>
          <p:nvPr>
            <p:ph idx="1"/>
          </p:nvPr>
        </p:nvSpPr>
        <p:spPr>
          <a:xfrm>
            <a:off x="838199" y="2842767"/>
            <a:ext cx="10748375" cy="4351338"/>
          </a:xfrm>
        </p:spPr>
        <p:txBody>
          <a:bodyPr/>
          <a:lstStyle/>
          <a:p>
            <a:r>
              <a:rPr lang="ja-JP" altLang="en-US" sz="3600" dirty="0">
                <a:highlight>
                  <a:srgbClr val="FFFF00"/>
                </a:highlight>
              </a:rPr>
              <a:t>「自己治療」 </a:t>
            </a:r>
            <a:r>
              <a:rPr lang="ja-JP" altLang="en-US" sz="3600" dirty="0"/>
              <a:t>としてのアディクション</a:t>
            </a:r>
            <a:endParaRPr lang="en-US" altLang="ja-JP" sz="3600" dirty="0"/>
          </a:p>
          <a:p>
            <a:pPr marL="0" indent="0">
              <a:buNone/>
            </a:pPr>
            <a:r>
              <a:rPr lang="ja-JP" altLang="en-US" sz="1400" dirty="0">
                <a:solidFill>
                  <a:schemeClr val="bg1"/>
                </a:solidFill>
              </a:rPr>
              <a:t>あ</a:t>
            </a:r>
            <a:endParaRPr lang="en-US" altLang="ja-JP" sz="1400" dirty="0">
              <a:solidFill>
                <a:schemeClr val="bg1"/>
              </a:solidFill>
            </a:endParaRPr>
          </a:p>
          <a:p>
            <a:r>
              <a:rPr kumimoji="1" lang="ja-JP" altLang="en-US" sz="3600" dirty="0"/>
              <a:t>「快感」 ではなく、</a:t>
            </a:r>
            <a:r>
              <a:rPr kumimoji="1" lang="ja-JP" altLang="en-US" sz="3600" dirty="0">
                <a:highlight>
                  <a:srgbClr val="FFFF00"/>
                </a:highlight>
              </a:rPr>
              <a:t>「苦痛の緩和」 </a:t>
            </a:r>
            <a:r>
              <a:rPr kumimoji="1" lang="ja-JP" altLang="en-US" sz="3600" dirty="0"/>
              <a:t>を求めた結果、　　　依存症になる</a:t>
            </a:r>
            <a:endParaRPr kumimoji="1" lang="en-US" altLang="ja-JP" sz="3600" dirty="0"/>
          </a:p>
          <a:p>
            <a:pPr marL="0" indent="0">
              <a:buNone/>
            </a:pPr>
            <a:r>
              <a:rPr lang="ja-JP" altLang="en-US" sz="600" dirty="0">
                <a:solidFill>
                  <a:schemeClr val="bg1"/>
                </a:solidFill>
              </a:rPr>
              <a:t>あ</a:t>
            </a:r>
            <a:endParaRPr kumimoji="1" lang="en-US" altLang="ja-JP" sz="600" dirty="0">
              <a:solidFill>
                <a:schemeClr val="bg1"/>
              </a:solidFill>
            </a:endParaRPr>
          </a:p>
          <a:p>
            <a:r>
              <a:rPr lang="ja-JP" altLang="en-US" sz="3600" dirty="0"/>
              <a:t>非行に、生きのびるための「自己治療」としての側面も</a:t>
            </a:r>
            <a:endParaRPr kumimoji="1" lang="en-US" altLang="ja-JP" sz="3600" dirty="0"/>
          </a:p>
          <a:p>
            <a:pPr marL="0" indent="0">
              <a:buNone/>
            </a:pPr>
            <a:endParaRPr kumimoji="1" lang="en-US" altLang="ja-JP" sz="3600" dirty="0"/>
          </a:p>
          <a:p>
            <a:pPr marL="0" indent="0">
              <a:buNone/>
            </a:pPr>
            <a:endParaRPr kumimoji="1" lang="en-US" altLang="ja-JP" dirty="0"/>
          </a:p>
        </p:txBody>
      </p:sp>
    </p:spTree>
    <p:extLst>
      <p:ext uri="{BB962C8B-B14F-4D97-AF65-F5344CB8AC3E}">
        <p14:creationId xmlns:p14="http://schemas.microsoft.com/office/powerpoint/2010/main" val="942721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4782" y="532105"/>
            <a:ext cx="10515600" cy="1061547"/>
          </a:xfrm>
        </p:spPr>
        <p:txBody>
          <a:bodyPr>
            <a:normAutofit/>
          </a:bodyPr>
          <a:lstStyle/>
          <a:p>
            <a:r>
              <a:rPr lang="ja-JP" altLang="en-US" sz="5400" b="1" dirty="0">
                <a:solidFill>
                  <a:schemeClr val="accent1">
                    <a:lumMod val="75000"/>
                  </a:schemeClr>
                </a:solidFill>
              </a:rPr>
              <a:t>少年院でやっていること</a:t>
            </a:r>
            <a:endParaRPr kumimoji="1" lang="ja-JP" altLang="en-US" sz="5400" b="1" dirty="0">
              <a:solidFill>
                <a:schemeClr val="accent1">
                  <a:lumMod val="75000"/>
                </a:schemeClr>
              </a:solidFill>
            </a:endParaRPr>
          </a:p>
        </p:txBody>
      </p:sp>
      <p:sp>
        <p:nvSpPr>
          <p:cNvPr id="3" name="コンテンツ プレースホルダー 2"/>
          <p:cNvSpPr>
            <a:spLocks noGrp="1"/>
          </p:cNvSpPr>
          <p:nvPr>
            <p:ph idx="1"/>
          </p:nvPr>
        </p:nvSpPr>
        <p:spPr>
          <a:xfrm>
            <a:off x="524782" y="2194901"/>
            <a:ext cx="11371521" cy="5792872"/>
          </a:xfrm>
        </p:spPr>
        <p:txBody>
          <a:bodyPr>
            <a:normAutofit/>
          </a:bodyPr>
          <a:lstStyle/>
          <a:p>
            <a:pPr>
              <a:lnSpc>
                <a:spcPts val="4100"/>
              </a:lnSpc>
            </a:pPr>
            <a:r>
              <a:rPr lang="ja-JP" altLang="en-US" sz="3200" dirty="0"/>
              <a:t> 少年院に入る</a:t>
            </a:r>
            <a:r>
              <a:rPr kumimoji="1" lang="ja-JP" altLang="en-US" sz="3200" dirty="0"/>
              <a:t>にいた</a:t>
            </a:r>
            <a:r>
              <a:rPr lang="ja-JP" altLang="en-US" sz="3200" dirty="0"/>
              <a:t>った背景について十分に傾聴し、ねぎらう。</a:t>
            </a:r>
            <a:endParaRPr lang="en-US" altLang="ja-JP" sz="3200" dirty="0"/>
          </a:p>
          <a:p>
            <a:pPr marL="0" indent="0">
              <a:lnSpc>
                <a:spcPts val="4100"/>
              </a:lnSpc>
              <a:buNone/>
            </a:pPr>
            <a:endParaRPr kumimoji="1" lang="en-US" altLang="ja-JP" sz="1400" dirty="0"/>
          </a:p>
          <a:p>
            <a:pPr marL="0" indent="0">
              <a:lnSpc>
                <a:spcPts val="4100"/>
              </a:lnSpc>
              <a:buNone/>
            </a:pPr>
            <a:r>
              <a:rPr lang="ja-JP" altLang="en-US" sz="3200" dirty="0"/>
              <a:t>　　</a:t>
            </a:r>
            <a:r>
              <a:rPr lang="ja-JP" altLang="en-US" sz="2400" dirty="0"/>
              <a:t>入院時診察で全員から聞き取りを行う</a:t>
            </a:r>
            <a:endParaRPr lang="en-US" altLang="ja-JP" sz="2400" dirty="0"/>
          </a:p>
          <a:p>
            <a:pPr marL="0" indent="0">
              <a:lnSpc>
                <a:spcPts val="4100"/>
              </a:lnSpc>
              <a:buNone/>
            </a:pPr>
            <a:r>
              <a:rPr kumimoji="1" lang="ja-JP" altLang="en-US" sz="2400" dirty="0"/>
              <a:t>　　  一部の少年については、精神科診察で定期的に面接を行う</a:t>
            </a:r>
            <a:endParaRPr kumimoji="1" lang="en-US" altLang="ja-JP" sz="2400" dirty="0"/>
          </a:p>
          <a:p>
            <a:pPr marL="0" indent="0">
              <a:lnSpc>
                <a:spcPts val="4100"/>
              </a:lnSpc>
              <a:buNone/>
            </a:pPr>
            <a:r>
              <a:rPr lang="ja-JP" altLang="en-US" sz="2400" dirty="0"/>
              <a:t>　　　聞き取りの結果や少年たちの言葉を院内のイントラネットで公開、共有</a:t>
            </a:r>
            <a:r>
              <a:rPr kumimoji="1" lang="ja-JP" altLang="en-US" sz="2000" dirty="0"/>
              <a:t>　　　　　　　　　　　　　　　　　　　　　　</a:t>
            </a:r>
            <a:r>
              <a:rPr lang="ja-JP" altLang="en-US" sz="2000" dirty="0"/>
              <a:t>　　　　　　　　　　　</a:t>
            </a:r>
            <a:endParaRPr kumimoji="1" lang="en-US" altLang="ja-JP" sz="2000" dirty="0"/>
          </a:p>
          <a:p>
            <a:pPr marL="0" indent="0">
              <a:lnSpc>
                <a:spcPct val="100000"/>
              </a:lnSpc>
              <a:buNone/>
            </a:pPr>
            <a:r>
              <a:rPr lang="ja-JP" altLang="en-US" sz="2000" dirty="0"/>
              <a:t>　　　　　　　</a:t>
            </a:r>
            <a:endParaRPr kumimoji="1" lang="en-US" altLang="ja-JP" sz="1600" dirty="0"/>
          </a:p>
        </p:txBody>
      </p:sp>
    </p:spTree>
    <p:extLst>
      <p:ext uri="{BB962C8B-B14F-4D97-AF65-F5344CB8AC3E}">
        <p14:creationId xmlns:p14="http://schemas.microsoft.com/office/powerpoint/2010/main" val="987916893"/>
      </p:ext>
    </p:extLst>
  </p:cSld>
  <p:clrMapOvr>
    <a:masterClrMapping/>
  </p:clrMapOvr>
  <mc:AlternateContent xmlns:mc="http://schemas.openxmlformats.org/markup-compatibility/2006" xmlns:p14="http://schemas.microsoft.com/office/powerpoint/2010/main">
    <mc:Choice Requires="p14">
      <p:transition spd="slow" p14:dur="2000" advTm="37139"/>
    </mc:Choice>
    <mc:Fallback xmlns="">
      <p:transition spd="slow" advTm="3713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E9DD9D-505E-3568-DB17-FDA22D2639F8}"/>
              </a:ext>
            </a:extLst>
          </p:cNvPr>
          <p:cNvSpPr>
            <a:spLocks noGrp="1"/>
          </p:cNvSpPr>
          <p:nvPr>
            <p:ph type="title"/>
          </p:nvPr>
        </p:nvSpPr>
        <p:spPr>
          <a:xfrm>
            <a:off x="555678" y="537198"/>
            <a:ext cx="10515600" cy="407761"/>
          </a:xfrm>
        </p:spPr>
        <p:txBody>
          <a:bodyPr>
            <a:normAutofit fontScale="90000"/>
          </a:bodyPr>
          <a:lstStyle/>
          <a:p>
            <a:r>
              <a:rPr lang="ja-JP" altLang="en-US" sz="4000" b="1" dirty="0">
                <a:solidFill>
                  <a:schemeClr val="accent1">
                    <a:lumMod val="75000"/>
                  </a:schemeClr>
                </a:solidFill>
              </a:rPr>
              <a:t>少年たちの言葉</a:t>
            </a:r>
            <a:endParaRPr kumimoji="1" lang="ja-JP" altLang="en-US" sz="4000" dirty="0"/>
          </a:p>
        </p:txBody>
      </p:sp>
      <p:sp>
        <p:nvSpPr>
          <p:cNvPr id="3" name="コンテンツ プレースホルダー 2">
            <a:extLst>
              <a:ext uri="{FF2B5EF4-FFF2-40B4-BE49-F238E27FC236}">
                <a16:creationId xmlns:a16="http://schemas.microsoft.com/office/drawing/2014/main" id="{25282192-4CBF-F521-B402-5BF4EF2C9AF4}"/>
              </a:ext>
            </a:extLst>
          </p:cNvPr>
          <p:cNvSpPr>
            <a:spLocks noGrp="1"/>
          </p:cNvSpPr>
          <p:nvPr>
            <p:ph idx="1"/>
          </p:nvPr>
        </p:nvSpPr>
        <p:spPr>
          <a:xfrm>
            <a:off x="326570" y="1233377"/>
            <a:ext cx="11645689" cy="5867400"/>
          </a:xfrm>
        </p:spPr>
        <p:txBody>
          <a:bodyPr>
            <a:normAutofit/>
          </a:bodyPr>
          <a:lstStyle/>
          <a:p>
            <a:r>
              <a:rPr kumimoji="1" lang="ja-JP" altLang="en-US" sz="2000" dirty="0"/>
              <a:t>ずっと施設にいたほうがよかった。小５のときに母親と暮らし出して、最初はうれしかったけど、すぐに虐待が始まった。母親シャブで頭ボケててまともに話できない。すぐに叫ぶ。今も「はよ更生せな」とか言ってくるけど、今更親ヅラすんなと思う。育てられへんのやったら関わんな、いちいち口出しすんな、何もできへんくせに、保護者ヅラすんなって思う。もともと荒れたくて荒れてたわけじゃない。反社的な関係がないと不安。初めにもらった鉛筆は黒しかない。パレットの中は黒一色。</a:t>
            </a:r>
            <a:endParaRPr kumimoji="1" lang="en-US" altLang="ja-JP" sz="2000" dirty="0"/>
          </a:p>
          <a:p>
            <a:r>
              <a:rPr kumimoji="1" lang="ja-JP" altLang="en-US" sz="2000" dirty="0"/>
              <a:t>お母さん、全身傷だらけです。やばいですよ、マジで。切り傷とかカサブタとか。お母さん、何回かお父さんに刺されてるんですよ。びっくりドンキーの中で喧嘩し出して、お父さんが馬乗りになってお母さん殴って、あと数分警察と救急</a:t>
            </a:r>
            <a:r>
              <a:rPr lang="ja-JP" altLang="en-US" sz="2000" dirty="0"/>
              <a:t>車</a:t>
            </a:r>
            <a:r>
              <a:rPr kumimoji="1" lang="ja-JP" altLang="en-US" sz="2000" dirty="0"/>
              <a:t>来んのが遅かったらお母さん死んでた。白目むいて泡吹いて。びっくりドンキーでびっくり、ですよ。</a:t>
            </a:r>
            <a:endParaRPr kumimoji="1" lang="en-US" altLang="ja-JP" sz="2000" dirty="0"/>
          </a:p>
          <a:p>
            <a:r>
              <a:rPr kumimoji="1" lang="ja-JP" altLang="en-US"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薬物使ったのは、快感求めてっていうのもあるけど、嫌なこと忘れたいっていうのが大きかった。薬物なかったらもっと悪い方に走ってたと思いますね。殺人とか殺人未遂とか。薬物が歯止めになってたと思います。親父に暴力ふるわれることが、悪い花を咲かせる栄養になってた。（何色の花？）黒ですね。ここで枯れさせるしかないかなと思ってて、完全に枯れさせへんかったら、社会に出で何かのきっかけでまた悪さするかもしれない。ホワイトでいきたいけど、何年もブラックで生きてきたから、ホワイトで生きる自信がない。</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r>
              <a:rPr lang="ja-JP" altLang="en-US" sz="2000" dirty="0"/>
              <a:t>痛いのは心ですね。体は痛くないんですよ、どんだけ殴られても。腹は痛いですけど。顔とか肩は、痛みそれほど感じないんですよ。オトンにやられてるとき、「腹だけは殴らんといてくれ」って思いながら防御してました。体は痛みに慣れるんですよ。麻痺していくっていうか。心は痛いですね。</a:t>
            </a:r>
            <a:endParaRPr kumimoji="1" lang="en-US" altLang="ja-JP" sz="2000" dirty="0"/>
          </a:p>
          <a:p>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indent="0">
              <a:buNone/>
            </a:pPr>
            <a:endParaRPr kumimoji="1" lang="en-US" altLang="ja-JP" sz="2000" dirty="0"/>
          </a:p>
          <a:p>
            <a:endParaRPr kumimoji="1" lang="ja-JP" altLang="en-US" sz="1800" dirty="0"/>
          </a:p>
        </p:txBody>
      </p:sp>
    </p:spTree>
    <p:extLst>
      <p:ext uri="{BB962C8B-B14F-4D97-AF65-F5344CB8AC3E}">
        <p14:creationId xmlns:p14="http://schemas.microsoft.com/office/powerpoint/2010/main" val="603636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48391" y="140751"/>
            <a:ext cx="8229600" cy="1143000"/>
          </a:xfrm>
        </p:spPr>
        <p:txBody>
          <a:bodyPr/>
          <a:lstStyle/>
          <a:p>
            <a:r>
              <a:rPr kumimoji="1" lang="ja-JP" altLang="en-US" dirty="0">
                <a:latin typeface="ＭＳ Ｐゴシック" panose="020B0600070205080204" pitchFamily="50" charset="-128"/>
                <a:ea typeface="ＭＳ Ｐゴシック" panose="020B0600070205080204" pitchFamily="50" charset="-128"/>
              </a:rPr>
              <a:t>依存症者に共通した特徴</a:t>
            </a:r>
          </a:p>
        </p:txBody>
      </p:sp>
      <p:sp>
        <p:nvSpPr>
          <p:cNvPr id="3" name="コンテンツ プレースホルダー 2"/>
          <p:cNvSpPr>
            <a:spLocks noGrp="1"/>
          </p:cNvSpPr>
          <p:nvPr>
            <p:ph idx="1"/>
          </p:nvPr>
        </p:nvSpPr>
        <p:spPr>
          <a:xfrm>
            <a:off x="1988509" y="1117525"/>
            <a:ext cx="10472126" cy="5733256"/>
          </a:xfrm>
        </p:spPr>
        <p:txBody>
          <a:bodyPr>
            <a:normAutofit fontScale="92500" lnSpcReduction="20000"/>
          </a:bodyPr>
          <a:lstStyle/>
          <a:p>
            <a:pPr marL="0" indent="0" algn="ctr">
              <a:lnSpc>
                <a:spcPct val="110000"/>
              </a:lnSpc>
              <a:buNone/>
            </a:pPr>
            <a:endParaRPr lang="en-US" altLang="ja-JP" sz="2800" dirty="0"/>
          </a:p>
          <a:p>
            <a:pPr marL="0" indent="0">
              <a:lnSpc>
                <a:spcPct val="110000"/>
              </a:lnSpc>
              <a:buNone/>
            </a:pPr>
            <a:r>
              <a:rPr lang="en-US" altLang="ja-JP" sz="3500" dirty="0">
                <a:latin typeface="+mn-ea"/>
              </a:rPr>
              <a:t>1</a:t>
            </a:r>
            <a:r>
              <a:rPr lang="ja-JP" altLang="en-US" sz="3500" dirty="0">
                <a:latin typeface="+mn-ea"/>
              </a:rPr>
              <a:t>．自己評価が低く自分に自信が持てない</a:t>
            </a:r>
            <a:endParaRPr lang="en-US" altLang="ja-JP" sz="3500" dirty="0">
              <a:latin typeface="+mn-ea"/>
            </a:endParaRPr>
          </a:p>
          <a:p>
            <a:pPr marL="0" indent="0">
              <a:lnSpc>
                <a:spcPct val="110000"/>
              </a:lnSpc>
              <a:buNone/>
            </a:pPr>
            <a:r>
              <a:rPr lang="en-US" altLang="ja-JP" sz="3500" dirty="0">
                <a:latin typeface="+mn-ea"/>
              </a:rPr>
              <a:t>2</a:t>
            </a:r>
            <a:r>
              <a:rPr lang="ja-JP" altLang="en-US" sz="3500" dirty="0">
                <a:latin typeface="+mn-ea"/>
              </a:rPr>
              <a:t>．人を信じられない</a:t>
            </a:r>
            <a:endParaRPr lang="en-US" altLang="ja-JP" sz="3500" dirty="0">
              <a:latin typeface="+mn-ea"/>
            </a:endParaRPr>
          </a:p>
          <a:p>
            <a:pPr marL="0" indent="0">
              <a:lnSpc>
                <a:spcPct val="110000"/>
              </a:lnSpc>
              <a:buNone/>
            </a:pPr>
            <a:r>
              <a:rPr lang="en-US" altLang="ja-JP" sz="3500" dirty="0">
                <a:latin typeface="+mn-ea"/>
              </a:rPr>
              <a:t>3</a:t>
            </a:r>
            <a:r>
              <a:rPr lang="ja-JP" altLang="en-US" sz="3500" dirty="0">
                <a:latin typeface="+mn-ea"/>
              </a:rPr>
              <a:t>．本音を言えない</a:t>
            </a:r>
            <a:endParaRPr lang="en-US" altLang="ja-JP" sz="3500" dirty="0">
              <a:latin typeface="+mn-ea"/>
            </a:endParaRPr>
          </a:p>
          <a:p>
            <a:pPr marL="0" indent="0">
              <a:lnSpc>
                <a:spcPct val="110000"/>
              </a:lnSpc>
              <a:buNone/>
            </a:pPr>
            <a:r>
              <a:rPr lang="en-US" altLang="ja-JP" sz="3500" dirty="0">
                <a:latin typeface="+mn-ea"/>
              </a:rPr>
              <a:t>4</a:t>
            </a:r>
            <a:r>
              <a:rPr lang="ja-JP" altLang="en-US" sz="3500" dirty="0">
                <a:latin typeface="+mn-ea"/>
              </a:rPr>
              <a:t>．見捨てられる不安が強い</a:t>
            </a:r>
            <a:endParaRPr lang="en-US" altLang="ja-JP" sz="3500" dirty="0">
              <a:latin typeface="+mn-ea"/>
            </a:endParaRPr>
          </a:p>
          <a:p>
            <a:pPr marL="0" indent="0">
              <a:lnSpc>
                <a:spcPct val="110000"/>
              </a:lnSpc>
              <a:buNone/>
            </a:pPr>
            <a:r>
              <a:rPr lang="en-US" altLang="ja-JP" sz="3500" dirty="0">
                <a:latin typeface="+mn-ea"/>
              </a:rPr>
              <a:t>5</a:t>
            </a:r>
            <a:r>
              <a:rPr lang="ja-JP" altLang="en-US" sz="3500" dirty="0">
                <a:latin typeface="+mn-ea"/>
              </a:rPr>
              <a:t>．孤独でさみしい</a:t>
            </a:r>
            <a:endParaRPr lang="en-US" altLang="ja-JP" sz="3500" dirty="0">
              <a:latin typeface="+mn-ea"/>
            </a:endParaRPr>
          </a:p>
          <a:p>
            <a:pPr marL="0" indent="0">
              <a:lnSpc>
                <a:spcPct val="110000"/>
              </a:lnSpc>
              <a:buNone/>
            </a:pPr>
            <a:r>
              <a:rPr lang="en-US" altLang="ja-JP" sz="3500" dirty="0">
                <a:latin typeface="+mn-ea"/>
              </a:rPr>
              <a:t>6</a:t>
            </a:r>
            <a:r>
              <a:rPr lang="ja-JP" altLang="en-US" sz="3500" dirty="0">
                <a:latin typeface="+mn-ea"/>
              </a:rPr>
              <a:t>．自分を大切にできない</a:t>
            </a:r>
            <a:endParaRPr lang="en-US" altLang="ja-JP" sz="3500" dirty="0">
              <a:latin typeface="+mn-ea"/>
            </a:endParaRPr>
          </a:p>
          <a:p>
            <a:pPr marL="0" indent="0">
              <a:lnSpc>
                <a:spcPct val="110000"/>
              </a:lnSpc>
              <a:buNone/>
            </a:pPr>
            <a:endParaRPr lang="en-US" altLang="ja-JP" sz="1100" dirty="0">
              <a:latin typeface="+mn-ea"/>
            </a:endParaRPr>
          </a:p>
          <a:p>
            <a:pPr marL="0" indent="0">
              <a:buNone/>
            </a:pPr>
            <a:r>
              <a:rPr lang="ja-JP" altLang="en-US" sz="2200" dirty="0">
                <a:latin typeface="+mn-ea"/>
              </a:rPr>
              <a:t>  ＊自分は親からさえ受け入れられていない、他人から受け入れられる価値がない、</a:t>
            </a:r>
            <a:r>
              <a:rPr lang="en-US" altLang="ja-JP" sz="2200" dirty="0">
                <a:latin typeface="+mn-ea"/>
              </a:rPr>
              <a:t>  </a:t>
            </a:r>
          </a:p>
          <a:p>
            <a:pPr marL="0" indent="0">
              <a:buNone/>
            </a:pPr>
            <a:r>
              <a:rPr lang="en-US" altLang="ja-JP" sz="2200" dirty="0">
                <a:latin typeface="+mn-ea"/>
              </a:rPr>
              <a:t>    </a:t>
            </a:r>
            <a:r>
              <a:rPr lang="ja-JP" altLang="en-US" sz="2200" dirty="0" err="1">
                <a:latin typeface="+mn-ea"/>
              </a:rPr>
              <a:t>と誤</a:t>
            </a:r>
            <a:r>
              <a:rPr lang="ja-JP" altLang="en-US" sz="2200" dirty="0">
                <a:latin typeface="+mn-ea"/>
              </a:rPr>
              <a:t>解している。</a:t>
            </a:r>
            <a:endParaRPr lang="en-US" altLang="ja-JP" sz="2200" dirty="0">
              <a:latin typeface="+mn-ea"/>
            </a:endParaRPr>
          </a:p>
          <a:p>
            <a:pPr marL="0" indent="0">
              <a:buNone/>
            </a:pPr>
            <a:endParaRPr lang="en-US" altLang="ja-JP" sz="2000" dirty="0">
              <a:latin typeface="+mn-ea"/>
            </a:endParaRPr>
          </a:p>
          <a:p>
            <a:pPr marL="0" indent="0">
              <a:buNone/>
            </a:pPr>
            <a:r>
              <a:rPr lang="ja-JP" altLang="en-US" sz="1800" dirty="0">
                <a:latin typeface="+mn-ea"/>
              </a:rPr>
              <a:t>　　　　　　　　　　　　　　                    　　　　　　　　　　　        埼玉県立精神医療センター　成瀬暢也先生作成</a:t>
            </a:r>
            <a:endParaRPr lang="en-US" altLang="ja-JP" sz="1800" dirty="0">
              <a:latin typeface="+mn-ea"/>
            </a:endParaRPr>
          </a:p>
          <a:p>
            <a:pPr marL="0" indent="0">
              <a:buNone/>
            </a:pPr>
            <a:endParaRPr lang="en-US" altLang="ja-JP" sz="2800" dirty="0">
              <a:latin typeface="+mn-ea"/>
            </a:endParaRPr>
          </a:p>
          <a:p>
            <a:pPr marL="0" indent="0">
              <a:buNone/>
            </a:pPr>
            <a:endParaRPr kumimoji="1" lang="ja-JP" altLang="en-US" dirty="0">
              <a:latin typeface="+mn-ea"/>
            </a:endParaRPr>
          </a:p>
        </p:txBody>
      </p:sp>
    </p:spTree>
    <p:extLst>
      <p:ext uri="{BB962C8B-B14F-4D97-AF65-F5344CB8AC3E}">
        <p14:creationId xmlns:p14="http://schemas.microsoft.com/office/powerpoint/2010/main" val="2901937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1200" y="152783"/>
            <a:ext cx="8229600" cy="1143000"/>
          </a:xfrm>
        </p:spPr>
        <p:txBody>
          <a:bodyPr>
            <a:normAutofit/>
          </a:bodyPr>
          <a:lstStyle/>
          <a:p>
            <a:r>
              <a:rPr lang="ja-JP" altLang="en-US" dirty="0"/>
              <a:t>依存症患者への望ましい対応</a:t>
            </a:r>
            <a:endParaRPr kumimoji="1" lang="ja-JP" altLang="en-US" dirty="0"/>
          </a:p>
        </p:txBody>
      </p:sp>
      <p:sp>
        <p:nvSpPr>
          <p:cNvPr id="3" name="コンテンツ プレースホルダー 2"/>
          <p:cNvSpPr>
            <a:spLocks noGrp="1"/>
          </p:cNvSpPr>
          <p:nvPr>
            <p:ph idx="1"/>
          </p:nvPr>
        </p:nvSpPr>
        <p:spPr>
          <a:xfrm>
            <a:off x="1981200" y="1295783"/>
            <a:ext cx="9099918" cy="5589240"/>
          </a:xfrm>
        </p:spPr>
        <p:txBody>
          <a:bodyPr>
            <a:normAutofit/>
          </a:bodyPr>
          <a:lstStyle/>
          <a:p>
            <a:pPr marL="0" indent="0">
              <a:buNone/>
            </a:pPr>
            <a:r>
              <a:rPr lang="en-US" altLang="ja-JP" sz="2600" dirty="0"/>
              <a:t> 1</a:t>
            </a:r>
            <a:r>
              <a:rPr lang="ja-JP" altLang="en-US" sz="2600" dirty="0"/>
              <a:t>．患者ひとりひとりに敬意をもって接する。</a:t>
            </a:r>
            <a:endParaRPr lang="en-US" altLang="ja-JP" sz="2600" dirty="0"/>
          </a:p>
          <a:p>
            <a:pPr marL="0" indent="0">
              <a:buNone/>
            </a:pPr>
            <a:r>
              <a:rPr lang="en-US" altLang="ja-JP" sz="2600" dirty="0"/>
              <a:t> 2</a:t>
            </a:r>
            <a:r>
              <a:rPr lang="ja-JP" altLang="en-US" sz="2600" dirty="0"/>
              <a:t>．患者と対等の立場にあることを常に自覚する。</a:t>
            </a:r>
            <a:endParaRPr lang="en-US" altLang="ja-JP" sz="2600" dirty="0"/>
          </a:p>
          <a:p>
            <a:pPr marL="0" indent="0">
              <a:buNone/>
            </a:pPr>
            <a:r>
              <a:rPr lang="en-US" altLang="ja-JP" sz="2600" dirty="0"/>
              <a:t> 3</a:t>
            </a:r>
            <a:r>
              <a:rPr lang="ja-JP" altLang="en-US" sz="2600" dirty="0"/>
              <a:t>．患者の自尊感情を傷つけない。</a:t>
            </a:r>
            <a:endParaRPr lang="en-US" altLang="ja-JP" sz="2600" dirty="0"/>
          </a:p>
          <a:p>
            <a:pPr marL="0" indent="0">
              <a:buNone/>
            </a:pPr>
            <a:r>
              <a:rPr lang="en-US" altLang="ja-JP" sz="2600" dirty="0"/>
              <a:t> 4</a:t>
            </a:r>
            <a:r>
              <a:rPr lang="ja-JP" altLang="en-US" sz="2600" dirty="0"/>
              <a:t>．患者を選ばない。</a:t>
            </a:r>
            <a:endParaRPr lang="en-US" altLang="ja-JP" sz="2600" dirty="0"/>
          </a:p>
          <a:p>
            <a:pPr marL="0" indent="0">
              <a:buNone/>
            </a:pPr>
            <a:r>
              <a:rPr lang="en-US" altLang="ja-JP" sz="2600" dirty="0"/>
              <a:t> 5</a:t>
            </a:r>
            <a:r>
              <a:rPr lang="ja-JP" altLang="en-US" sz="2600" dirty="0"/>
              <a:t>．患者をコントロールしようとしない。</a:t>
            </a:r>
            <a:endParaRPr lang="en-US" altLang="ja-JP" sz="2600" dirty="0"/>
          </a:p>
          <a:p>
            <a:pPr marL="0" indent="0">
              <a:buNone/>
            </a:pPr>
            <a:r>
              <a:rPr lang="en-US" altLang="ja-JP" sz="2600" dirty="0"/>
              <a:t> 6</a:t>
            </a:r>
            <a:r>
              <a:rPr lang="ja-JP" altLang="en-US" sz="2600" dirty="0"/>
              <a:t>．患者にルールを守らせることにとらわれすぎない。</a:t>
            </a:r>
            <a:endParaRPr lang="en-US" altLang="ja-JP" sz="2600" dirty="0"/>
          </a:p>
          <a:p>
            <a:pPr marL="0" indent="0">
              <a:buNone/>
            </a:pPr>
            <a:r>
              <a:rPr lang="en-US" altLang="ja-JP" sz="2600" dirty="0"/>
              <a:t> 7</a:t>
            </a:r>
            <a:r>
              <a:rPr lang="ja-JP" altLang="en-US" sz="2600" dirty="0"/>
              <a:t>．患者との</a:t>
            </a:r>
            <a:r>
              <a:rPr lang="en-US" altLang="ja-JP" sz="2600" dirty="0"/>
              <a:t>1</a:t>
            </a:r>
            <a:r>
              <a:rPr lang="ja-JP" altLang="en-US" sz="2600" dirty="0"/>
              <a:t>対</a:t>
            </a:r>
            <a:r>
              <a:rPr lang="en-US" altLang="ja-JP" sz="2600" dirty="0"/>
              <a:t>1</a:t>
            </a:r>
            <a:r>
              <a:rPr lang="ja-JP" altLang="en-US" sz="2600" dirty="0"/>
              <a:t>の信頼関係づくりを大切にする。</a:t>
            </a:r>
            <a:endParaRPr lang="en-US" altLang="ja-JP" sz="2600" dirty="0"/>
          </a:p>
          <a:p>
            <a:pPr marL="0" indent="0">
              <a:buNone/>
            </a:pPr>
            <a:r>
              <a:rPr lang="en-US" altLang="ja-JP" sz="2600" dirty="0"/>
              <a:t> 8</a:t>
            </a:r>
            <a:r>
              <a:rPr lang="ja-JP" altLang="en-US" sz="2600" dirty="0"/>
              <a:t>．患者に過大な期待をせず、長い目で回復を見守る。</a:t>
            </a:r>
            <a:endParaRPr lang="en-US" altLang="ja-JP" sz="2600" dirty="0"/>
          </a:p>
          <a:p>
            <a:pPr marL="0" indent="0">
              <a:buNone/>
            </a:pPr>
            <a:r>
              <a:rPr lang="en-US" altLang="ja-JP" sz="2600" dirty="0"/>
              <a:t> 9</a:t>
            </a:r>
            <a:r>
              <a:rPr lang="ja-JP" altLang="en-US" sz="2600" dirty="0"/>
              <a:t>．患者に明るく安心できる場を提供する。</a:t>
            </a:r>
            <a:endParaRPr lang="en-US" altLang="ja-JP" sz="2600" dirty="0"/>
          </a:p>
          <a:p>
            <a:pPr marL="0" indent="0">
              <a:buNone/>
            </a:pPr>
            <a:r>
              <a:rPr lang="en-US" altLang="ja-JP" sz="2600" dirty="0"/>
              <a:t>10. </a:t>
            </a:r>
            <a:r>
              <a:rPr lang="ja-JP" altLang="en-US" sz="2600" dirty="0"/>
              <a:t>患者の自立を促す関わりを心がける。　</a:t>
            </a:r>
            <a:r>
              <a:rPr lang="ja-JP" altLang="en-US" sz="1700" dirty="0"/>
              <a:t>　　</a:t>
            </a:r>
            <a:r>
              <a:rPr lang="ja-JP" altLang="en-US" sz="1800" dirty="0"/>
              <a:t>　　　　　　　　　　　　　　　　　　　　</a:t>
            </a:r>
            <a:endParaRPr lang="en-US" altLang="ja-JP" sz="1800" dirty="0"/>
          </a:p>
          <a:p>
            <a:pPr marL="0" indent="0">
              <a:buNone/>
            </a:pPr>
            <a:r>
              <a:rPr lang="ja-JP" altLang="en-US" sz="1800" dirty="0"/>
              <a:t>　　　　　　　　　　　　　　　　　　　　　　</a:t>
            </a:r>
            <a:endParaRPr lang="en-US" altLang="ja-JP" sz="1800" dirty="0"/>
          </a:p>
          <a:p>
            <a:pPr marL="0" indent="0">
              <a:buNone/>
            </a:pPr>
            <a:r>
              <a:rPr lang="ja-JP" altLang="en-US" sz="1800" dirty="0"/>
              <a:t>　　　　　　　　　　　　　　　　　　　　　　　　　　　　埼玉県立精神医療センター　成瀬暢也先生作成</a:t>
            </a:r>
            <a:endParaRPr lang="en-US" altLang="ja-JP" sz="1800" dirty="0"/>
          </a:p>
        </p:txBody>
      </p:sp>
    </p:spTree>
    <p:extLst>
      <p:ext uri="{BB962C8B-B14F-4D97-AF65-F5344CB8AC3E}">
        <p14:creationId xmlns:p14="http://schemas.microsoft.com/office/powerpoint/2010/main" val="1774305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516088" y="605342"/>
            <a:ext cx="8748464" cy="4896544"/>
          </a:xfrm>
        </p:spPr>
        <p:txBody>
          <a:bodyPr>
            <a:normAutofit/>
          </a:bodyPr>
          <a:lstStyle/>
          <a:p>
            <a:pPr marL="0" indent="0">
              <a:lnSpc>
                <a:spcPct val="150000"/>
              </a:lnSpc>
              <a:buNone/>
            </a:pPr>
            <a:r>
              <a:rPr lang="ja-JP" altLang="en-US" sz="3600" dirty="0"/>
              <a:t>薬物依存症者の支援とは、</a:t>
            </a:r>
            <a:endParaRPr lang="en-US" altLang="ja-JP" sz="3600" dirty="0"/>
          </a:p>
          <a:p>
            <a:pPr marL="0" indent="0">
              <a:lnSpc>
                <a:spcPct val="150000"/>
              </a:lnSpc>
              <a:buNone/>
            </a:pPr>
            <a:r>
              <a:rPr lang="ja-JP" altLang="en-US" sz="3600" dirty="0"/>
              <a:t>「薬物をやめさせることの支援」ではなく、</a:t>
            </a:r>
            <a:endParaRPr lang="en-US" altLang="ja-JP" sz="3600" dirty="0"/>
          </a:p>
          <a:p>
            <a:pPr marL="0" indent="0">
              <a:lnSpc>
                <a:spcPct val="150000"/>
              </a:lnSpc>
              <a:buNone/>
            </a:pPr>
            <a:r>
              <a:rPr lang="ja-JP" altLang="en-US" sz="3600" dirty="0"/>
              <a:t>「</a:t>
            </a:r>
            <a:r>
              <a:rPr lang="en-US" altLang="ja-JP" sz="3600" dirty="0"/>
              <a:t>『</a:t>
            </a:r>
            <a:r>
              <a:rPr lang="ja-JP" altLang="en-US" sz="3600" dirty="0"/>
              <a:t>痛み</a:t>
            </a:r>
            <a:r>
              <a:rPr lang="en-US" altLang="ja-JP" sz="3600" dirty="0"/>
              <a:t>』</a:t>
            </a:r>
            <a:r>
              <a:rPr lang="ja-JP" altLang="en-US" sz="3600" dirty="0"/>
              <a:t>を抱えた個人の支援」である。</a:t>
            </a:r>
            <a:endParaRPr lang="en-US" altLang="ja-JP" sz="3600" dirty="0"/>
          </a:p>
          <a:p>
            <a:pPr marL="0" indent="0">
              <a:buNone/>
            </a:pPr>
            <a:r>
              <a:rPr lang="ja-JP" altLang="en-US" sz="2400" dirty="0"/>
              <a:t>　　　　　　　　　　　      </a:t>
            </a:r>
            <a:endParaRPr lang="en-US" altLang="ja-JP" sz="2400" dirty="0"/>
          </a:p>
          <a:p>
            <a:pPr marL="0" indent="0">
              <a:buNone/>
            </a:pPr>
            <a:r>
              <a:rPr lang="en-US" altLang="ja-JP" sz="2400" dirty="0">
                <a:solidFill>
                  <a:prstClr val="black"/>
                </a:solidFill>
              </a:rPr>
              <a:t>                                       </a:t>
            </a:r>
            <a:r>
              <a:rPr lang="ja-JP" altLang="en-US" sz="1800" dirty="0">
                <a:solidFill>
                  <a:prstClr val="black"/>
                </a:solidFill>
              </a:rPr>
              <a:t>松本俊彦先生　「薬物依存とアディクション精神医学」より</a:t>
            </a:r>
            <a:endParaRPr lang="en-US" altLang="ja-JP" sz="1800" dirty="0">
              <a:solidFill>
                <a:prstClr val="black"/>
              </a:solidFill>
            </a:endParaRPr>
          </a:p>
        </p:txBody>
      </p:sp>
      <p:pic>
        <p:nvPicPr>
          <p:cNvPr id="4" name="Picture 2">
            <a:extLst>
              <a:ext uri="{FF2B5EF4-FFF2-40B4-BE49-F238E27FC236}">
                <a16:creationId xmlns:a16="http://schemas.microsoft.com/office/drawing/2014/main" id="{EF1C9AD4-60B0-434E-AEBE-7FD8BF333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8178" y="3951755"/>
            <a:ext cx="1952446" cy="2770362"/>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57717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6E1644-C4D6-6F17-0C38-E1F3DD8CE8EF}"/>
              </a:ext>
            </a:extLst>
          </p:cNvPr>
          <p:cNvSpPr>
            <a:spLocks noGrp="1"/>
          </p:cNvSpPr>
          <p:nvPr>
            <p:ph type="title"/>
          </p:nvPr>
        </p:nvSpPr>
        <p:spPr>
          <a:xfrm>
            <a:off x="838200" y="155258"/>
            <a:ext cx="10888980" cy="3090861"/>
          </a:xfrm>
        </p:spPr>
        <p:txBody>
          <a:bodyPr>
            <a:normAutofit/>
          </a:bodyPr>
          <a:lstStyle/>
          <a:p>
            <a:pPr>
              <a:lnSpc>
                <a:spcPts val="5500"/>
              </a:lnSpc>
            </a:pPr>
            <a:r>
              <a:rPr kumimoji="1" lang="ja-JP" altLang="en-US" dirty="0"/>
              <a:t>トラウマインフォームドケア </a:t>
            </a:r>
            <a:r>
              <a:rPr kumimoji="1" lang="en-US" altLang="ja-JP" dirty="0"/>
              <a:t>(TIC)</a:t>
            </a:r>
            <a:br>
              <a:rPr kumimoji="1" lang="en-US" altLang="ja-JP" dirty="0"/>
            </a:br>
            <a:r>
              <a:rPr kumimoji="1" lang="ja-JP" altLang="en-US" dirty="0"/>
              <a:t>トラウマインフォームドアプローチ</a:t>
            </a:r>
            <a:r>
              <a:rPr lang="en-US" altLang="ja-JP" dirty="0"/>
              <a:t> (TIA)</a:t>
            </a:r>
            <a:br>
              <a:rPr kumimoji="1" lang="en-US" altLang="ja-JP" dirty="0"/>
            </a:br>
            <a:r>
              <a:rPr kumimoji="1" lang="ja-JP" altLang="en-US" dirty="0"/>
              <a:t>トラウマインフォームドな少年司法制度 </a:t>
            </a:r>
            <a:r>
              <a:rPr kumimoji="1" lang="en-US" altLang="ja-JP" dirty="0"/>
              <a:t>(TIJJS)</a:t>
            </a:r>
            <a:endParaRPr kumimoji="1" lang="ja-JP" altLang="en-US" dirty="0"/>
          </a:p>
        </p:txBody>
      </p:sp>
      <p:sp>
        <p:nvSpPr>
          <p:cNvPr id="3" name="コンテンツ プレースホルダー 2">
            <a:extLst>
              <a:ext uri="{FF2B5EF4-FFF2-40B4-BE49-F238E27FC236}">
                <a16:creationId xmlns:a16="http://schemas.microsoft.com/office/drawing/2014/main" id="{F8CB9CF8-F6A4-7B70-6B44-E48EAABE6FC4}"/>
              </a:ext>
            </a:extLst>
          </p:cNvPr>
          <p:cNvSpPr>
            <a:spLocks noGrp="1"/>
          </p:cNvSpPr>
          <p:nvPr>
            <p:ph idx="1"/>
          </p:nvPr>
        </p:nvSpPr>
        <p:spPr>
          <a:xfrm>
            <a:off x="838200" y="3246119"/>
            <a:ext cx="10515600" cy="3456623"/>
          </a:xfrm>
        </p:spPr>
        <p:txBody>
          <a:bodyPr/>
          <a:lstStyle/>
          <a:p>
            <a:pPr marL="0" indent="0">
              <a:buNone/>
            </a:pPr>
            <a:endParaRPr kumimoji="1" lang="en-US" altLang="ja-JP" dirty="0"/>
          </a:p>
          <a:p>
            <a:pPr marL="0" indent="0">
              <a:lnSpc>
                <a:spcPts val="3900"/>
              </a:lnSpc>
              <a:buNone/>
            </a:pPr>
            <a:r>
              <a:rPr lang="ja-JP" altLang="en-US" dirty="0"/>
              <a:t>「法務教官等においてトラウマによる影響等を適切に理解し、その    兆候や症状を認識した上で、トラウマを抱える少年に対応することが肝要であり、当該少年の再トラウマ化を防ぎ、適切なケアやサポートにつなげていく必要がある。」</a:t>
            </a:r>
            <a:endParaRPr lang="en-US" altLang="ja-JP" dirty="0"/>
          </a:p>
          <a:p>
            <a:pPr marL="0" indent="0">
              <a:lnSpc>
                <a:spcPts val="3900"/>
              </a:lnSpc>
              <a:buNone/>
            </a:pPr>
            <a:r>
              <a:rPr lang="en-US" altLang="ja-JP" dirty="0"/>
              <a:t> </a:t>
            </a:r>
            <a:r>
              <a:rPr lang="ja-JP" altLang="en-US" dirty="0"/>
              <a:t>　　　　　　　　　　　　　　　　　　　　　　　</a:t>
            </a:r>
            <a:r>
              <a:rPr lang="ja-JP" altLang="en-US" sz="1800" dirty="0"/>
              <a:t>令和</a:t>
            </a:r>
            <a:r>
              <a:rPr lang="en-US" altLang="ja-JP" sz="1800" dirty="0"/>
              <a:t>5</a:t>
            </a:r>
            <a:r>
              <a:rPr lang="ja-JP" altLang="en-US" sz="1800" dirty="0"/>
              <a:t>年版犯罪白書 第</a:t>
            </a:r>
            <a:r>
              <a:rPr lang="en-US" altLang="ja-JP" sz="1800" dirty="0"/>
              <a:t>7</a:t>
            </a:r>
            <a:r>
              <a:rPr lang="ja-JP" altLang="en-US" sz="1800" dirty="0"/>
              <a:t>編 非行少年と生育環境</a:t>
            </a:r>
            <a:endParaRPr lang="en-US" altLang="ja-JP" sz="1800" dirty="0"/>
          </a:p>
          <a:p>
            <a:pPr marL="0" indent="0">
              <a:lnSpc>
                <a:spcPts val="3900"/>
              </a:lnSpc>
              <a:buNone/>
            </a:pPr>
            <a:endParaRPr kumimoji="1" lang="en-US" altLang="ja-JP" dirty="0"/>
          </a:p>
          <a:p>
            <a:pPr marL="0" indent="0">
              <a:lnSpc>
                <a:spcPts val="3900"/>
              </a:lnSpc>
              <a:buNone/>
            </a:pPr>
            <a:endParaRPr lang="en-US" altLang="ja-JP" dirty="0"/>
          </a:p>
        </p:txBody>
      </p:sp>
    </p:spTree>
    <p:extLst>
      <p:ext uri="{BB962C8B-B14F-4D97-AF65-F5344CB8AC3E}">
        <p14:creationId xmlns:p14="http://schemas.microsoft.com/office/powerpoint/2010/main" val="2600197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60401" y="451586"/>
            <a:ext cx="11371521" cy="6589870"/>
          </a:xfrm>
        </p:spPr>
        <p:txBody>
          <a:bodyPr>
            <a:normAutofit/>
          </a:bodyPr>
          <a:lstStyle/>
          <a:p>
            <a:pPr marL="0" indent="0">
              <a:lnSpc>
                <a:spcPts val="4100"/>
              </a:lnSpc>
              <a:buNone/>
            </a:pPr>
            <a:r>
              <a:rPr kumimoji="1" lang="ja-JP" altLang="en-US" sz="3200" dirty="0"/>
              <a:t>　　　　　　　　　　　　　　　　　　　　　　</a:t>
            </a:r>
            <a:r>
              <a:rPr lang="ja-JP" altLang="en-US" sz="3200" dirty="0"/>
              <a:t>　　　　　　　　　　</a:t>
            </a:r>
            <a:r>
              <a:rPr lang="ja-JP" altLang="en-US" sz="3200" dirty="0">
                <a:solidFill>
                  <a:srgbClr val="0070C0"/>
                </a:solidFill>
              </a:rPr>
              <a:t>　　　　　</a:t>
            </a:r>
            <a:endParaRPr kumimoji="1" lang="en-US" altLang="ja-JP" sz="3200" dirty="0">
              <a:solidFill>
                <a:srgbClr val="0070C0"/>
              </a:solidFill>
            </a:endParaRPr>
          </a:p>
          <a:p>
            <a:pPr>
              <a:lnSpc>
                <a:spcPct val="150000"/>
              </a:lnSpc>
            </a:pPr>
            <a:r>
              <a:rPr lang="ja-JP" altLang="en-US" sz="3200" dirty="0"/>
              <a:t> 加害者となる前に、なんらかの被害を受けていた少年が大半</a:t>
            </a:r>
            <a:endParaRPr lang="en-US" altLang="ja-JP" sz="3200" dirty="0"/>
          </a:p>
          <a:p>
            <a:pPr>
              <a:lnSpc>
                <a:spcPct val="150000"/>
              </a:lnSpc>
            </a:pPr>
            <a:r>
              <a:rPr kumimoji="1" lang="ja-JP" altLang="en-US" sz="3200" dirty="0"/>
              <a:t> </a:t>
            </a:r>
            <a:r>
              <a:rPr lang="ja-JP" altLang="en-US" sz="3200" dirty="0"/>
              <a:t>自らの被害を「大したことはない」と矮小化　（弱さ嫌悪）</a:t>
            </a:r>
            <a:endParaRPr kumimoji="1" lang="en-US" altLang="ja-JP" sz="3200" dirty="0"/>
          </a:p>
          <a:p>
            <a:pPr>
              <a:lnSpc>
                <a:spcPct val="150000"/>
              </a:lnSpc>
            </a:pPr>
            <a:r>
              <a:rPr lang="ja-JP" altLang="en-US" sz="3200" dirty="0"/>
              <a:t> 自分の痛みに鈍感だから、他者の痛みにも鈍感</a:t>
            </a:r>
            <a:endParaRPr lang="en-US" altLang="ja-JP" sz="3200" dirty="0"/>
          </a:p>
          <a:p>
            <a:pPr>
              <a:lnSpc>
                <a:spcPct val="150000"/>
              </a:lnSpc>
            </a:pPr>
            <a:r>
              <a:rPr lang="ja-JP" altLang="en-US" sz="3200" dirty="0"/>
              <a:t> 強さへの過剰な憧れ、暴力崇拝　（有害な男らしさ）</a:t>
            </a:r>
            <a:endParaRPr lang="en-US" altLang="ja-JP" sz="3200" dirty="0"/>
          </a:p>
          <a:p>
            <a:pPr>
              <a:lnSpc>
                <a:spcPct val="150000"/>
              </a:lnSpc>
            </a:pPr>
            <a:r>
              <a:rPr kumimoji="1" lang="ja-JP" altLang="en-US" sz="3200" dirty="0"/>
              <a:t> </a:t>
            </a:r>
            <a:r>
              <a:rPr lang="ja-JP" altLang="en-US" sz="3200" dirty="0"/>
              <a:t>「学び落とし」「学び直し」が必要</a:t>
            </a:r>
            <a:r>
              <a:rPr lang="en-US" altLang="ja-JP" sz="3200" dirty="0"/>
              <a:t>                                                                       </a:t>
            </a:r>
            <a:endParaRPr kumimoji="1" lang="en-US" altLang="ja-JP" sz="3200" dirty="0"/>
          </a:p>
          <a:p>
            <a:pPr marL="0" indent="0">
              <a:lnSpc>
                <a:spcPct val="100000"/>
              </a:lnSpc>
              <a:buNone/>
            </a:pPr>
            <a:r>
              <a:rPr lang="ja-JP" altLang="en-US" sz="3200" dirty="0"/>
              <a:t>　　　　</a:t>
            </a:r>
            <a:endParaRPr kumimoji="1" lang="en-US" altLang="ja-JP" sz="2400" dirty="0"/>
          </a:p>
        </p:txBody>
      </p:sp>
      <p:sp>
        <p:nvSpPr>
          <p:cNvPr id="4" name="テキスト ボックス 3">
            <a:extLst>
              <a:ext uri="{FF2B5EF4-FFF2-40B4-BE49-F238E27FC236}">
                <a16:creationId xmlns:a16="http://schemas.microsoft.com/office/drawing/2014/main" id="{11E9C039-DB6C-3C97-C137-1B31601C38A6}"/>
              </a:ext>
            </a:extLst>
          </p:cNvPr>
          <p:cNvSpPr txBox="1"/>
          <p:nvPr/>
        </p:nvSpPr>
        <p:spPr>
          <a:xfrm>
            <a:off x="1513831" y="5120643"/>
            <a:ext cx="350390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rPr>
              <a:t>unlearn         relearn</a:t>
            </a:r>
            <a:endParaRPr kumimoji="1" lang="ja-JP" altLang="en-US" sz="32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endParaRPr>
          </a:p>
        </p:txBody>
      </p:sp>
      <p:sp>
        <p:nvSpPr>
          <p:cNvPr id="5" name="テキスト ボックス 4">
            <a:extLst>
              <a:ext uri="{FF2B5EF4-FFF2-40B4-BE49-F238E27FC236}">
                <a16:creationId xmlns:a16="http://schemas.microsoft.com/office/drawing/2014/main" id="{D0BF95DA-346D-2874-5078-56A96503B90B}"/>
              </a:ext>
            </a:extLst>
          </p:cNvPr>
          <p:cNvSpPr txBox="1"/>
          <p:nvPr/>
        </p:nvSpPr>
        <p:spPr>
          <a:xfrm>
            <a:off x="8411028" y="2529115"/>
            <a:ext cx="27940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rPr>
              <a:t>weakness phobia</a:t>
            </a:r>
            <a:endParaRPr kumimoji="1" lang="ja-JP" altLang="en-US" sz="24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76F63CEE-91AE-696D-FCF5-09501A611A62}"/>
              </a:ext>
            </a:extLst>
          </p:cNvPr>
          <p:cNvSpPr txBox="1"/>
          <p:nvPr/>
        </p:nvSpPr>
        <p:spPr>
          <a:xfrm>
            <a:off x="7169116" y="4274747"/>
            <a:ext cx="23531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rPr>
              <a:t>toxic masculinity</a:t>
            </a:r>
            <a:endParaRPr kumimoji="1" lang="ja-JP" altLang="en-US" sz="2400" b="0" i="0" u="none" strike="noStrike" kern="1200" cap="none" spc="0" normalizeH="0" baseline="0" noProof="0" dirty="0">
              <a:ln>
                <a:noFill/>
              </a:ln>
              <a:solidFill>
                <a:srgbClr val="0070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260438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2F8921-E4CD-49C7-B9F5-59F9E2E52780}"/>
              </a:ext>
            </a:extLst>
          </p:cNvPr>
          <p:cNvSpPr>
            <a:spLocks noGrp="1"/>
          </p:cNvSpPr>
          <p:nvPr>
            <p:ph type="title"/>
          </p:nvPr>
        </p:nvSpPr>
        <p:spPr>
          <a:xfrm>
            <a:off x="1514475" y="327025"/>
            <a:ext cx="10515600" cy="1325563"/>
          </a:xfrm>
        </p:spPr>
        <p:txBody>
          <a:bodyPr/>
          <a:lstStyle/>
          <a:p>
            <a:r>
              <a:rPr lang="ja-JP" altLang="en-US" b="1" dirty="0">
                <a:solidFill>
                  <a:schemeClr val="accent1">
                    <a:lumMod val="75000"/>
                  </a:schemeClr>
                </a:solidFill>
              </a:rPr>
              <a:t>非行少年に対する見方の転回が必要</a:t>
            </a:r>
            <a:endParaRPr kumimoji="1" lang="ja-JP" altLang="en-US" b="1" dirty="0">
              <a:solidFill>
                <a:schemeClr val="accent1">
                  <a:lumMod val="75000"/>
                </a:schemeClr>
              </a:solidFill>
            </a:endParaRPr>
          </a:p>
        </p:txBody>
      </p:sp>
      <p:sp>
        <p:nvSpPr>
          <p:cNvPr id="3" name="コンテンツ プレースホルダー 2">
            <a:extLst>
              <a:ext uri="{FF2B5EF4-FFF2-40B4-BE49-F238E27FC236}">
                <a16:creationId xmlns:a16="http://schemas.microsoft.com/office/drawing/2014/main" id="{5F2B7DE8-8AAD-4883-BBD5-222115630E48}"/>
              </a:ext>
            </a:extLst>
          </p:cNvPr>
          <p:cNvSpPr>
            <a:spLocks noGrp="1"/>
          </p:cNvSpPr>
          <p:nvPr>
            <p:ph sz="half" idx="1"/>
          </p:nvPr>
        </p:nvSpPr>
        <p:spPr>
          <a:xfrm>
            <a:off x="1762126" y="2089150"/>
            <a:ext cx="3095625" cy="4441825"/>
          </a:xfrm>
        </p:spPr>
        <p:txBody>
          <a:bodyPr>
            <a:normAutofit/>
          </a:bodyPr>
          <a:lstStyle/>
          <a:p>
            <a:pPr>
              <a:lnSpc>
                <a:spcPct val="150000"/>
              </a:lnSpc>
            </a:pPr>
            <a:r>
              <a:rPr kumimoji="1" lang="ja-JP" altLang="en-US" sz="3600" dirty="0"/>
              <a:t>犯罪者</a:t>
            </a:r>
            <a:endParaRPr kumimoji="1" lang="en-US" altLang="ja-JP" sz="3600" dirty="0"/>
          </a:p>
          <a:p>
            <a:pPr>
              <a:lnSpc>
                <a:spcPct val="150000"/>
              </a:lnSpc>
            </a:pPr>
            <a:r>
              <a:rPr lang="ja-JP" altLang="en-US" sz="3600" dirty="0"/>
              <a:t>軽蔑</a:t>
            </a:r>
            <a:endParaRPr lang="en-US" altLang="ja-JP" sz="3600" dirty="0"/>
          </a:p>
          <a:p>
            <a:pPr>
              <a:lnSpc>
                <a:spcPct val="150000"/>
              </a:lnSpc>
            </a:pPr>
            <a:r>
              <a:rPr kumimoji="1" lang="ja-JP" altLang="en-US" sz="3600" dirty="0"/>
              <a:t>指導</a:t>
            </a:r>
            <a:endParaRPr kumimoji="1" lang="en-US" altLang="ja-JP" sz="3600" dirty="0"/>
          </a:p>
          <a:p>
            <a:pPr>
              <a:lnSpc>
                <a:spcPct val="150000"/>
              </a:lnSpc>
            </a:pPr>
            <a:r>
              <a:rPr kumimoji="1" lang="ja-JP" altLang="en-US" sz="3600" dirty="0"/>
              <a:t>更生</a:t>
            </a:r>
          </a:p>
        </p:txBody>
      </p:sp>
      <p:sp>
        <p:nvSpPr>
          <p:cNvPr id="4" name="コンテンツ プレースホルダー 3">
            <a:extLst>
              <a:ext uri="{FF2B5EF4-FFF2-40B4-BE49-F238E27FC236}">
                <a16:creationId xmlns:a16="http://schemas.microsoft.com/office/drawing/2014/main" id="{FBDFBFEB-6D6D-4303-AB3D-E03BDD598133}"/>
              </a:ext>
            </a:extLst>
          </p:cNvPr>
          <p:cNvSpPr>
            <a:spLocks noGrp="1"/>
          </p:cNvSpPr>
          <p:nvPr>
            <p:ph sz="half" idx="2"/>
          </p:nvPr>
        </p:nvSpPr>
        <p:spPr>
          <a:xfrm>
            <a:off x="7248525" y="2134393"/>
            <a:ext cx="5181600" cy="4351338"/>
          </a:xfrm>
        </p:spPr>
        <p:txBody>
          <a:bodyPr>
            <a:normAutofit/>
          </a:bodyPr>
          <a:lstStyle/>
          <a:p>
            <a:pPr>
              <a:lnSpc>
                <a:spcPct val="150000"/>
              </a:lnSpc>
            </a:pPr>
            <a:r>
              <a:rPr kumimoji="1" lang="ja-JP" altLang="en-US" sz="3600" dirty="0"/>
              <a:t>サバイバー</a:t>
            </a:r>
            <a:endParaRPr kumimoji="1" lang="en-US" altLang="ja-JP" sz="3600" dirty="0"/>
          </a:p>
          <a:p>
            <a:pPr>
              <a:lnSpc>
                <a:spcPct val="150000"/>
              </a:lnSpc>
            </a:pPr>
            <a:r>
              <a:rPr lang="ja-JP" altLang="en-US" sz="3600" dirty="0"/>
              <a:t>リスペクト</a:t>
            </a:r>
            <a:endParaRPr lang="en-US" altLang="ja-JP" sz="3600" dirty="0"/>
          </a:p>
          <a:p>
            <a:pPr>
              <a:lnSpc>
                <a:spcPct val="150000"/>
              </a:lnSpc>
            </a:pPr>
            <a:r>
              <a:rPr lang="ja-JP" altLang="en-US" sz="3600" dirty="0"/>
              <a:t>能力開発</a:t>
            </a:r>
            <a:endParaRPr kumimoji="1" lang="en-US" altLang="ja-JP" sz="3600" dirty="0"/>
          </a:p>
          <a:p>
            <a:pPr>
              <a:lnSpc>
                <a:spcPct val="150000"/>
              </a:lnSpc>
            </a:pPr>
            <a:r>
              <a:rPr lang="ja-JP" altLang="en-US" sz="3600" dirty="0"/>
              <a:t>未来のリーダーに</a:t>
            </a:r>
            <a:endParaRPr kumimoji="1" lang="ja-JP" altLang="en-US" sz="3600" dirty="0"/>
          </a:p>
        </p:txBody>
      </p:sp>
      <p:sp>
        <p:nvSpPr>
          <p:cNvPr id="5" name="矢印: 右 4">
            <a:extLst>
              <a:ext uri="{FF2B5EF4-FFF2-40B4-BE49-F238E27FC236}">
                <a16:creationId xmlns:a16="http://schemas.microsoft.com/office/drawing/2014/main" id="{4C70A1E0-AC4E-4CD0-8DF5-E2E5F45CB881}"/>
              </a:ext>
            </a:extLst>
          </p:cNvPr>
          <p:cNvSpPr/>
          <p:nvPr/>
        </p:nvSpPr>
        <p:spPr>
          <a:xfrm>
            <a:off x="4524375" y="3429000"/>
            <a:ext cx="1933575" cy="1219200"/>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34470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E7D72B-67ED-1080-BD03-B96F626D8512}"/>
              </a:ext>
            </a:extLst>
          </p:cNvPr>
          <p:cNvSpPr>
            <a:spLocks noGrp="1"/>
          </p:cNvSpPr>
          <p:nvPr>
            <p:ph type="title"/>
          </p:nvPr>
        </p:nvSpPr>
        <p:spPr/>
        <p:txBody>
          <a:bodyPr/>
          <a:lstStyle/>
          <a:p>
            <a:r>
              <a:rPr kumimoji="1" lang="ja-JP" altLang="en-US" b="1" dirty="0">
                <a:solidFill>
                  <a:schemeClr val="accent1">
                    <a:lumMod val="75000"/>
                  </a:schemeClr>
                </a:solidFill>
              </a:rPr>
              <a:t>「管理」から「ケア」へ</a:t>
            </a:r>
          </a:p>
        </p:txBody>
      </p:sp>
      <p:sp>
        <p:nvSpPr>
          <p:cNvPr id="3" name="コンテンツ プレースホルダー 2">
            <a:extLst>
              <a:ext uri="{FF2B5EF4-FFF2-40B4-BE49-F238E27FC236}">
                <a16:creationId xmlns:a16="http://schemas.microsoft.com/office/drawing/2014/main" id="{23732267-F8F5-4211-BC91-E1C458331719}"/>
              </a:ext>
            </a:extLst>
          </p:cNvPr>
          <p:cNvSpPr>
            <a:spLocks noGrp="1"/>
          </p:cNvSpPr>
          <p:nvPr>
            <p:ph idx="1"/>
          </p:nvPr>
        </p:nvSpPr>
        <p:spPr>
          <a:xfrm>
            <a:off x="838200" y="2240280"/>
            <a:ext cx="10469880" cy="4287203"/>
          </a:xfrm>
        </p:spPr>
        <p:txBody>
          <a:bodyPr/>
          <a:lstStyle/>
          <a:p>
            <a:pPr marL="0" indent="0">
              <a:buNone/>
            </a:pPr>
            <a:r>
              <a:rPr lang="en-US" altLang="ja-JP" sz="4400" dirty="0"/>
              <a:t>Care</a:t>
            </a:r>
          </a:p>
          <a:p>
            <a:pPr marL="0" indent="0">
              <a:buNone/>
            </a:pPr>
            <a:r>
              <a:rPr lang="en-US" altLang="ja-JP" dirty="0"/>
              <a:t> </a:t>
            </a:r>
            <a:r>
              <a:rPr lang="ja-JP" altLang="en-US" dirty="0"/>
              <a:t>心配する、気にかける、関心をもつ、かまう、世話をする、面倒をみる、</a:t>
            </a:r>
            <a:endParaRPr lang="en-US" altLang="ja-JP" dirty="0"/>
          </a:p>
          <a:p>
            <a:pPr marL="0" indent="0">
              <a:buNone/>
            </a:pPr>
            <a:r>
              <a:rPr lang="ja-JP" altLang="en-US" dirty="0"/>
              <a:t>看護する、愛する、好む、欲する　　　　　　　　　　</a:t>
            </a:r>
            <a:r>
              <a:rPr lang="ja-JP" altLang="en-US" sz="2400" dirty="0"/>
              <a:t>（リーダーズ英和辞典）</a:t>
            </a:r>
            <a:endParaRPr lang="en-US" altLang="ja-JP" sz="2400" dirty="0"/>
          </a:p>
          <a:p>
            <a:pPr marL="0" indent="0">
              <a:buNone/>
            </a:pPr>
            <a:endParaRPr kumimoji="1" lang="ja-JP" altLang="en-US" dirty="0"/>
          </a:p>
        </p:txBody>
      </p:sp>
    </p:spTree>
    <p:extLst>
      <p:ext uri="{BB962C8B-B14F-4D97-AF65-F5344CB8AC3E}">
        <p14:creationId xmlns:p14="http://schemas.microsoft.com/office/powerpoint/2010/main" val="307773390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3672</TotalTime>
  <Words>2753</Words>
  <Application>Microsoft Office PowerPoint</Application>
  <PresentationFormat>ワイド画面</PresentationFormat>
  <Paragraphs>327</Paragraphs>
  <Slides>37</Slides>
  <Notes>20</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37</vt:i4>
      </vt:variant>
    </vt:vector>
  </HeadingPairs>
  <TitlesOfParts>
    <vt:vector size="49" baseType="lpstr">
      <vt:lpstr>ＭＳ Ｐゴシック</vt:lpstr>
      <vt:lpstr>ＭＳ Ｐゴシック</vt:lpstr>
      <vt:lpstr>游ゴシック</vt:lpstr>
      <vt:lpstr>游ゴシック Light</vt:lpstr>
      <vt:lpstr>Arial</vt:lpstr>
      <vt:lpstr>Calibri</vt:lpstr>
      <vt:lpstr>Calibri Light</vt:lpstr>
      <vt:lpstr>Times New Roman</vt:lpstr>
      <vt:lpstr>Office テーマ</vt:lpstr>
      <vt:lpstr>1_Office テーマ</vt:lpstr>
      <vt:lpstr>3_Office テーマ</vt:lpstr>
      <vt:lpstr>2_Office テーマ</vt:lpstr>
      <vt:lpstr>少年院における矯正医療 ー実態調査からみえてきたものー</vt:lpstr>
      <vt:lpstr>略歴</vt:lpstr>
      <vt:lpstr>PowerPoint プレゼンテーション</vt:lpstr>
      <vt:lpstr>　　 京都医療少年院</vt:lpstr>
      <vt:lpstr>奈良少年院</vt:lpstr>
      <vt:lpstr>浪速少年院</vt:lpstr>
      <vt:lpstr>浪速少年院</vt:lpstr>
      <vt:lpstr>医療職</vt:lpstr>
      <vt:lpstr>職員構成  （計68人）</vt:lpstr>
      <vt:lpstr>私の主な業務</vt:lpstr>
      <vt:lpstr>生育歴の例 （複数の実例から再構成）</vt:lpstr>
      <vt:lpstr>非行の背景は？</vt:lpstr>
      <vt:lpstr>自己治療仮説  Self-Medication Theory</vt:lpstr>
      <vt:lpstr>調査方法</vt:lpstr>
      <vt:lpstr>AUDIT （オーディット）  （Alcohol Use Disorders Identification Test） 　アルコール使用障害同定テスト </vt:lpstr>
      <vt:lpstr>少年院在院者の特徴　（N=207）</vt:lpstr>
      <vt:lpstr>問題飲酒の例</vt:lpstr>
      <vt:lpstr>在院者の薬物使用状況  （N=207） 　</vt:lpstr>
      <vt:lpstr>約6割の少年に被虐待歴あり  （N=207）</vt:lpstr>
      <vt:lpstr>虐待の具体例</vt:lpstr>
      <vt:lpstr>小児期逆境体験 （ACEs） </vt:lpstr>
      <vt:lpstr>15歳までのことについてお尋ねします</vt:lpstr>
      <vt:lpstr>１５歳までの逆境体験（ACE）</vt:lpstr>
      <vt:lpstr>ACE の数 （17個のうちいくつあてはまるか）</vt:lpstr>
      <vt:lpstr>アルコール使用障害と ACE の相関  (N=207)</vt:lpstr>
      <vt:lpstr>薬物使用障害と ACE の相関  (N=207)</vt:lpstr>
      <vt:lpstr>ACE の数 （17個のうちいくつあてはまるか）</vt:lpstr>
      <vt:lpstr>自己治療仮説  Self-Medication Theory</vt:lpstr>
      <vt:lpstr>少年院でやっていること</vt:lpstr>
      <vt:lpstr>少年たちの言葉</vt:lpstr>
      <vt:lpstr>依存症者に共通した特徴</vt:lpstr>
      <vt:lpstr>依存症患者への望ましい対応</vt:lpstr>
      <vt:lpstr>PowerPoint プレゼンテーション</vt:lpstr>
      <vt:lpstr>トラウマインフォームドケア (TIC) トラウマインフォームドアプローチ (TIA) トラウマインフォームドな少年司法制度 (TIJJS)</vt:lpstr>
      <vt:lpstr>PowerPoint プレゼンテーション</vt:lpstr>
      <vt:lpstr>非行少年に対する見方の転回が必要</vt:lpstr>
      <vt:lpstr>「管理」から「ケア」へ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少年院における矯正医療</dc:title>
  <dc:creator>中野 温子</dc:creator>
  <cp:lastModifiedBy>祐昭 森</cp:lastModifiedBy>
  <cp:revision>159</cp:revision>
  <dcterms:created xsi:type="dcterms:W3CDTF">2020-10-15T05:42:42Z</dcterms:created>
  <dcterms:modified xsi:type="dcterms:W3CDTF">2025-02-06T08:41:15Z</dcterms:modified>
</cp:coreProperties>
</file>